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89"/>
  </p:notesMasterIdLst>
  <p:handoutMasterIdLst>
    <p:handoutMasterId r:id="rId90"/>
  </p:handoutMasterIdLst>
  <p:sldIdLst>
    <p:sldId id="258" r:id="rId5"/>
    <p:sldId id="265" r:id="rId6"/>
    <p:sldId id="308" r:id="rId7"/>
    <p:sldId id="302" r:id="rId8"/>
    <p:sldId id="272" r:id="rId9"/>
    <p:sldId id="282" r:id="rId10"/>
    <p:sldId id="277" r:id="rId11"/>
    <p:sldId id="307" r:id="rId12"/>
    <p:sldId id="386" r:id="rId13"/>
    <p:sldId id="309" r:id="rId14"/>
    <p:sldId id="310" r:id="rId15"/>
    <p:sldId id="311" r:id="rId16"/>
    <p:sldId id="316" r:id="rId17"/>
    <p:sldId id="312" r:id="rId18"/>
    <p:sldId id="313" r:id="rId19"/>
    <p:sldId id="323" r:id="rId20"/>
    <p:sldId id="319" r:id="rId21"/>
    <p:sldId id="318" r:id="rId22"/>
    <p:sldId id="317" r:id="rId23"/>
    <p:sldId id="320" r:id="rId24"/>
    <p:sldId id="321" r:id="rId25"/>
    <p:sldId id="393" r:id="rId26"/>
    <p:sldId id="394" r:id="rId27"/>
    <p:sldId id="322" r:id="rId28"/>
    <p:sldId id="325" r:id="rId29"/>
    <p:sldId id="324" r:id="rId30"/>
    <p:sldId id="326" r:id="rId31"/>
    <p:sldId id="327" r:id="rId32"/>
    <p:sldId id="332" r:id="rId33"/>
    <p:sldId id="329" r:id="rId34"/>
    <p:sldId id="328" r:id="rId35"/>
    <p:sldId id="331" r:id="rId36"/>
    <p:sldId id="333" r:id="rId37"/>
    <p:sldId id="335" r:id="rId38"/>
    <p:sldId id="350" r:id="rId39"/>
    <p:sldId id="351" r:id="rId40"/>
    <p:sldId id="385" r:id="rId41"/>
    <p:sldId id="352" r:id="rId42"/>
    <p:sldId id="353" r:id="rId43"/>
    <p:sldId id="354" r:id="rId44"/>
    <p:sldId id="355" r:id="rId45"/>
    <p:sldId id="370" r:id="rId46"/>
    <p:sldId id="400" r:id="rId47"/>
    <p:sldId id="401" r:id="rId48"/>
    <p:sldId id="390" r:id="rId49"/>
    <p:sldId id="372" r:id="rId50"/>
    <p:sldId id="374" r:id="rId51"/>
    <p:sldId id="373" r:id="rId52"/>
    <p:sldId id="375" r:id="rId53"/>
    <p:sldId id="348" r:id="rId54"/>
    <p:sldId id="379" r:id="rId55"/>
    <p:sldId id="376" r:id="rId56"/>
    <p:sldId id="378" r:id="rId57"/>
    <p:sldId id="380" r:id="rId58"/>
    <p:sldId id="330" r:id="rId59"/>
    <p:sldId id="381" r:id="rId60"/>
    <p:sldId id="382" r:id="rId61"/>
    <p:sldId id="383" r:id="rId62"/>
    <p:sldId id="337" r:id="rId63"/>
    <p:sldId id="338" r:id="rId64"/>
    <p:sldId id="339" r:id="rId65"/>
    <p:sldId id="343" r:id="rId66"/>
    <p:sldId id="340" r:id="rId67"/>
    <p:sldId id="341" r:id="rId68"/>
    <p:sldId id="342" r:id="rId69"/>
    <p:sldId id="344" r:id="rId70"/>
    <p:sldId id="347" r:id="rId71"/>
    <p:sldId id="395" r:id="rId72"/>
    <p:sldId id="349" r:id="rId73"/>
    <p:sldId id="396" r:id="rId74"/>
    <p:sldId id="398" r:id="rId75"/>
    <p:sldId id="397" r:id="rId76"/>
    <p:sldId id="345" r:id="rId77"/>
    <p:sldId id="356" r:id="rId78"/>
    <p:sldId id="358" r:id="rId79"/>
    <p:sldId id="357" r:id="rId80"/>
    <p:sldId id="359" r:id="rId81"/>
    <p:sldId id="360" r:id="rId82"/>
    <p:sldId id="361" r:id="rId83"/>
    <p:sldId id="363" r:id="rId84"/>
    <p:sldId id="362" r:id="rId85"/>
    <p:sldId id="364" r:id="rId86"/>
    <p:sldId id="403" r:id="rId87"/>
    <p:sldId id="299" r:id="rId88"/>
  </p:sldIdLst>
  <p:sldSz cx="12192000" cy="6858000"/>
  <p:notesSz cx="6858000" cy="9144000"/>
  <p:embeddedFontLst>
    <p:embeddedFont>
      <p:font typeface="ADLaM Display" panose="02010000000000000000" pitchFamily="2" charset="0"/>
      <p:regular r:id="rId91"/>
    </p:embeddedFont>
    <p:embeddedFont>
      <p:font typeface="Algerian" panose="04020705040A02060702" pitchFamily="82" charset="0"/>
      <p:regular r:id="rId92"/>
    </p:embeddedFont>
    <p:embeddedFont>
      <p:font typeface="Amasis MT Pro Medium" panose="02040604050005020304" pitchFamily="18" charset="0"/>
      <p:regular r:id="rId93"/>
      <p:italic r:id="rId94"/>
    </p:embeddedFont>
    <p:embeddedFont>
      <p:font typeface="Avenir Next LT Pro" panose="020B0504020202020204" pitchFamily="34" charset="0"/>
      <p:regular r:id="rId95"/>
      <p:bold r:id="rId96"/>
      <p:italic r:id="rId97"/>
      <p:boldItalic r:id="rId98"/>
    </p:embeddedFon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Georgia Pro Semibold" panose="02040702050405020303" pitchFamily="18" charset="0"/>
      <p:bold r:id="rId103"/>
      <p:boldItalic r:id="rId104"/>
    </p:embeddedFont>
    <p:embeddedFont>
      <p:font typeface="Open Sans" panose="020B0606030504020204" pitchFamily="34" charset="0"/>
      <p:regular r:id="rId105"/>
      <p:bold r:id="rId106"/>
      <p:italic r:id="rId107"/>
      <p:boldItalic r:id="rId108"/>
    </p:embeddedFont>
    <p:embeddedFont>
      <p:font typeface="Speak Pro" panose="020B0504020101020102" pitchFamily="34" charset="0"/>
      <p:regular r:id="rId109"/>
      <p:bold r:id="rId110"/>
      <p:italic r:id="rId111"/>
      <p:boldItalic r:id="rId1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14" autoAdjust="0"/>
    <p:restoredTop sz="94249" autoAdjust="0"/>
  </p:normalViewPr>
  <p:slideViewPr>
    <p:cSldViewPr snapToGrid="0">
      <p:cViewPr varScale="1">
        <p:scale>
          <a:sx n="63" d="100"/>
          <a:sy n="63" d="100"/>
        </p:scale>
        <p:origin x="520" y="5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-7644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12" Type="http://schemas.openxmlformats.org/officeDocument/2006/relationships/font" Target="fonts/font22.fntdata"/><Relationship Id="rId16" Type="http://schemas.openxmlformats.org/officeDocument/2006/relationships/slide" Target="slides/slide12.xml"/><Relationship Id="rId107" Type="http://schemas.openxmlformats.org/officeDocument/2006/relationships/font" Target="fonts/font17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2.fntdata"/><Relationship Id="rId5" Type="http://schemas.openxmlformats.org/officeDocument/2006/relationships/slide" Target="slides/slide1.xml"/><Relationship Id="rId90" Type="http://schemas.openxmlformats.org/officeDocument/2006/relationships/handoutMaster" Target="handoutMasters/handoutMaster1.xml"/><Relationship Id="rId95" Type="http://schemas.openxmlformats.org/officeDocument/2006/relationships/font" Target="fonts/font5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6.fntdata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9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20.fntdata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5T18:48:36.75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6210 1744,'-5'0,"-1"0,0 0,0-1,-10-3,-11-1,-224-38,20 5,-99-18,-595-114,8-36,627 123,208 55,-105-53,129 55,-2 2,-1 2,0 3,-89-15,-690-78,604 93,-524-53,543 33,215 39,0-1,0 1,0-1,1 1,-1-1,0 1,1-1,-1 0,1 0,-3-2,4 3,0 0,0 0,0-1,0 1,0 0,0 0,0-1,0 1,0 0,0 0,0-1,0 1,0 0,0 0,0 0,0-1,0 1,1 0,-1 0,0 0,0-1,0 1,0 0,1 0,-1 0,0 0,0-1,0 1,1 0,-1 0,0 0,0 0,1 0,-1 0,0 0,0 0,1 0,-1 0,0-1,1 2,43-11,-38 9,97-10,-63 8,-1-2,41-10,71-28,51-13,-159 43,-1-2,-1-1,57-33,-34 17,256-130,49-23,-293 156,-76 28,-5 1,-15 3,-166 34,-255 75,-94 22,-11-26,346-81,152-24,0-1,-52-5,97 3,0-1,0 1,-1 0,1 0,0 0,0 0,0 1,-1-1,1 1,0 0,0 0,-5 2,7-1,-1-1,1 0,0 1,-1 0,1-1,0 1,0 0,0-1,1 1,-1 0,0 0,1 0,-1 0,1-1,-1 1,1 0,0 0,0 0,0 0,0 0,0 0,1 4,3 16,1-1,0 1,2-1,0 0,2-1,11 22,3 8,137 288,-62-135,-39-98,-5-8,106 224,-127-252,16 29,-35-77,-5-14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10/16/2024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10/16/2024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10/16/2024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10/16/2024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10/16/2024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10/16/2024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hibob.com/hr-glossary/learning-and-development/" TargetMode="Externa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686" y="4495800"/>
            <a:ext cx="10733314" cy="1348231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Resources </a:t>
            </a:r>
            <a:br>
              <a:rPr lang="en-US" dirty="0"/>
            </a:br>
            <a:r>
              <a:rPr lang="en-US" dirty="0"/>
              <a:t>                                  Dataset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8887" y="5949257"/>
            <a:ext cx="7897872" cy="601840"/>
          </a:xfrm>
        </p:spPr>
        <p:txBody>
          <a:bodyPr/>
          <a:lstStyle/>
          <a:p>
            <a:r>
              <a:rPr lang="en-US" dirty="0">
                <a:latin typeface="Amasis MT Pro Medium" panose="02040604050005020304" pitchFamily="18" charset="0"/>
              </a:rPr>
              <a:t>Group C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431472"/>
            <a:ext cx="10282311" cy="1325563"/>
          </a:xfrm>
        </p:spPr>
        <p:txBody>
          <a:bodyPr>
            <a:normAutofit/>
          </a:bodyPr>
          <a:lstStyle/>
          <a:p>
            <a:r>
              <a:rPr lang="en-GB" sz="3200" dirty="0"/>
              <a:t>Recalling Data From Its Previous Format (CSV) And Storing It  In A  Custom Data Frame For Each File</a:t>
            </a:r>
            <a:endParaRPr lang="en-DE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80E8F9C-EBC3-8475-0509-03C345EFDE8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76F707-69D1-EE57-12E6-727835F7F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1AFF2-77F2-D7A8-7260-FB76BF33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672142"/>
            <a:ext cx="9672320" cy="44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27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243800"/>
            <a:ext cx="10282311" cy="1325563"/>
          </a:xfrm>
        </p:spPr>
        <p:txBody>
          <a:bodyPr>
            <a:normAutofit/>
          </a:bodyPr>
          <a:lstStyle/>
          <a:p>
            <a:r>
              <a:rPr lang="en-GB" sz="3200" dirty="0"/>
              <a:t>Displaying Information About </a:t>
            </a:r>
            <a:r>
              <a:rPr lang="en-GB" sz="3200" dirty="0">
                <a:solidFill>
                  <a:schemeClr val="accent6"/>
                </a:solidFill>
              </a:rPr>
              <a:t>Employees</a:t>
            </a:r>
            <a:r>
              <a:rPr lang="en-GB" sz="3200" dirty="0"/>
              <a:t> Table</a:t>
            </a:r>
            <a:br>
              <a:rPr lang="en-GB" sz="3200" dirty="0"/>
            </a:br>
            <a:endParaRPr lang="en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80E8F9C-EBC3-8475-0509-03C345EFDE8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AA525-3F9D-EDA0-03C1-E408B45C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58" y="1117600"/>
            <a:ext cx="9733282" cy="639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39FB0-DBAA-F83B-FC0F-E6B115E0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59" y="1709241"/>
            <a:ext cx="9733281" cy="2499360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D33E5C4-D47F-0D81-1CF0-40084C9A2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9358" y="4208601"/>
            <a:ext cx="9733281" cy="1932894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8E0FC2-778B-A495-BAC7-A8EBB5468308}"/>
              </a:ext>
            </a:extLst>
          </p:cNvPr>
          <p:cNvSpPr txBox="1"/>
          <p:nvPr/>
        </p:nvSpPr>
        <p:spPr>
          <a:xfrm>
            <a:off x="2425699" y="6047659"/>
            <a:ext cx="101930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b="1" dirty="0">
                <a:solidFill>
                  <a:schemeClr val="tx2"/>
                </a:solidFill>
              </a:rPr>
              <a:t>N</a:t>
            </a:r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empty values, but </a:t>
            </a:r>
            <a:r>
              <a:rPr lang="en-GB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HireDate</a:t>
            </a:r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object Not </a:t>
            </a:r>
            <a:r>
              <a:rPr lang="en-GB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b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DE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38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631" y="423023"/>
            <a:ext cx="10146320" cy="885850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Ensuring No Empty Data Or Nulls In </a:t>
            </a:r>
            <a:r>
              <a:rPr lang="en-GB" sz="3200" dirty="0">
                <a:solidFill>
                  <a:schemeClr val="accent6"/>
                </a:solidFill>
              </a:rPr>
              <a:t>Employees </a:t>
            </a:r>
            <a:r>
              <a:rPr lang="en-GB" sz="3200" dirty="0"/>
              <a:t>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76F707-69D1-EE57-12E6-727835F7F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73AAF-D14C-9E39-EDF2-B424487E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1301706"/>
            <a:ext cx="9688418" cy="7377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BA62DF-D17B-4889-FD01-09ADBFCBA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73" y="2103331"/>
            <a:ext cx="4994564" cy="35888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5938D7-9740-6DD3-CCDE-4FF766CDE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74" y="2103332"/>
            <a:ext cx="4624217" cy="3588887"/>
          </a:xfrm>
          <a:prstGeom prst="rect">
            <a:avLst/>
          </a:prstGeom>
        </p:spPr>
      </p:pic>
      <p:sp>
        <p:nvSpPr>
          <p:cNvPr id="19" name="Subtitle 5">
            <a:extLst>
              <a:ext uri="{FF2B5EF4-FFF2-40B4-BE49-F238E27FC236}">
                <a16:creationId xmlns:a16="http://schemas.microsoft.com/office/drawing/2014/main" id="{86092DE4-4052-C1F8-4DF7-CB3A03647A0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215109" y="5756048"/>
            <a:ext cx="8997737" cy="692595"/>
          </a:xfrm>
        </p:spPr>
        <p:txBody>
          <a:bodyPr/>
          <a:lstStyle/>
          <a:p>
            <a:r>
              <a:rPr lang="en-GB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nulls found</a:t>
            </a:r>
            <a:endParaRPr lang="en-DE" sz="2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42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AD84705-D6CE-FBE6-4FF8-D8F1BD44E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908" y="3428999"/>
            <a:ext cx="9951769" cy="13075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4BEE5-589C-8B9F-065F-4CCB474C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F910794-D529-7875-E8AB-5A354960D18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309784" y="4736562"/>
            <a:ext cx="9951768" cy="145097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Ensured deleting all duplicates in </a:t>
            </a:r>
            <a:r>
              <a:rPr lang="en-GB" sz="22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EmployeeID</a:t>
            </a:r>
            <a:r>
              <a:rPr lang="en-GB" sz="22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2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onverted the </a:t>
            </a:r>
            <a:r>
              <a:rPr lang="en-GB" sz="22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hireDate</a:t>
            </a:r>
            <a:r>
              <a:rPr lang="en-GB" sz="22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type from object to datetime.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Collected the first and last name in a table named full name.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Removed  </a:t>
            </a:r>
            <a:r>
              <a:rPr lang="en-GB" sz="22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fristName</a:t>
            </a:r>
            <a:r>
              <a:rPr lang="en-GB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2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GB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columns.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b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b="1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89B734-6A79-F743-6559-72149CFF8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58" y="0"/>
            <a:ext cx="7883091" cy="1536700"/>
          </a:xfrm>
        </p:spPr>
        <p:txBody>
          <a:bodyPr>
            <a:normAutofit/>
          </a:bodyPr>
          <a:lstStyle/>
          <a:p>
            <a:r>
              <a:rPr lang="en-GB" sz="2900" dirty="0"/>
              <a:t>Solving All Problems In </a:t>
            </a:r>
            <a:r>
              <a:rPr lang="en-GB" sz="2900" dirty="0">
                <a:solidFill>
                  <a:schemeClr val="accent6"/>
                </a:solidFill>
              </a:rPr>
              <a:t>Employees </a:t>
            </a:r>
            <a:r>
              <a:rPr lang="en-GB" sz="2900" dirty="0"/>
              <a:t>Table</a:t>
            </a:r>
            <a:endParaRPr lang="en-DE" sz="2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9B282A-8387-9668-9D51-7651CC08A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09" y="1288684"/>
            <a:ext cx="9951769" cy="204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9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631" y="423023"/>
            <a:ext cx="10146320" cy="885850"/>
          </a:xfrm>
        </p:spPr>
        <p:txBody>
          <a:bodyPr>
            <a:normAutofit/>
          </a:bodyPr>
          <a:lstStyle/>
          <a:p>
            <a:r>
              <a:rPr lang="en-GB" sz="3200" dirty="0"/>
              <a:t>Displaying </a:t>
            </a:r>
            <a:r>
              <a:rPr lang="en-GB" sz="3200" dirty="0">
                <a:solidFill>
                  <a:schemeClr val="accent6"/>
                </a:solidFill>
              </a:rPr>
              <a:t>Employees </a:t>
            </a:r>
            <a:r>
              <a:rPr lang="en-GB" sz="3200" dirty="0"/>
              <a:t>Table After 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28982-04A6-7207-ED67-771614BA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44740"/>
            <a:ext cx="9753600" cy="701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3BA392-9C12-B435-6B7B-E0EB898CF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217440"/>
            <a:ext cx="4876801" cy="3058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E874AB-DC2F-87D9-A908-2946D7962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514" y="2217440"/>
            <a:ext cx="4792702" cy="3058712"/>
          </a:xfrm>
          <a:prstGeom prst="rect">
            <a:avLst/>
          </a:prstGeom>
        </p:spPr>
      </p:pic>
      <p:sp>
        <p:nvSpPr>
          <p:cNvPr id="15" name="Subtitle 5">
            <a:extLst>
              <a:ext uri="{FF2B5EF4-FFF2-40B4-BE49-F238E27FC236}">
                <a16:creationId xmlns:a16="http://schemas.microsoft.com/office/drawing/2014/main" id="{213230BA-5357-C781-3060-68745272695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295399" y="5447078"/>
            <a:ext cx="9785747" cy="539590"/>
          </a:xfrm>
        </p:spPr>
        <p:txBody>
          <a:bodyPr>
            <a:normAutofit/>
          </a:bodyPr>
          <a:lstStyle/>
          <a:p>
            <a:r>
              <a:rPr lang="en-GB" sz="22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Ensured everything </a:t>
            </a:r>
            <a:r>
              <a:rPr lang="en-GB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well</a:t>
            </a:r>
            <a:r>
              <a:rPr lang="en-GB" sz="22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b="1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b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9985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423023"/>
            <a:ext cx="10065431" cy="885850"/>
          </a:xfrm>
        </p:spPr>
        <p:txBody>
          <a:bodyPr>
            <a:normAutofit/>
          </a:bodyPr>
          <a:lstStyle/>
          <a:p>
            <a:r>
              <a:rPr lang="en-GB" sz="3200" dirty="0"/>
              <a:t>Looking For Any </a:t>
            </a:r>
            <a:r>
              <a:rPr lang="en-GB" sz="3200" dirty="0" err="1"/>
              <a:t>Outlayers</a:t>
            </a:r>
            <a:r>
              <a:rPr lang="en-GB" sz="3200" dirty="0"/>
              <a:t> In </a:t>
            </a:r>
            <a:r>
              <a:rPr lang="en-GB" sz="3200" dirty="0">
                <a:solidFill>
                  <a:schemeClr val="accent6"/>
                </a:solidFill>
              </a:rPr>
              <a:t>All </a:t>
            </a:r>
            <a:r>
              <a:rPr lang="en-GB" sz="3200" dirty="0"/>
              <a:t>Tables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76F707-69D1-EE57-12E6-727835F7F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4179947"/>
            <a:ext cx="4114801" cy="149309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using Python there were no </a:t>
            </a:r>
            <a:r>
              <a:rPr lang="en-GB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outlayers</a:t>
            </a:r>
            <a:r>
              <a:rPr lang="en-GB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any of the tables.</a:t>
            </a:r>
            <a:endParaRPr lang="en-DE" sz="2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B6BD32-0EC3-7D73-9052-3F6E3B0B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80" y="1328638"/>
            <a:ext cx="9677640" cy="7795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1E4E98-85CA-FA77-42D5-4D092FD4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179" y="2235200"/>
            <a:ext cx="9677639" cy="39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9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00" y="571499"/>
            <a:ext cx="10718799" cy="885850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Looking For Any </a:t>
            </a:r>
            <a:r>
              <a:rPr lang="en-GB" sz="3200" dirty="0" err="1"/>
              <a:t>Outlayers</a:t>
            </a:r>
            <a:r>
              <a:rPr lang="en-GB" sz="3200" dirty="0"/>
              <a:t> In </a:t>
            </a:r>
            <a:r>
              <a:rPr lang="en-GB" sz="3200" dirty="0">
                <a:solidFill>
                  <a:schemeClr val="accent6"/>
                </a:solidFill>
              </a:rPr>
              <a:t>All </a:t>
            </a:r>
            <a:r>
              <a:rPr lang="en-GB" sz="3200" dirty="0"/>
              <a:t>Tables (</a:t>
            </a:r>
            <a:r>
              <a:rPr lang="en-GB" sz="3200" dirty="0" err="1"/>
              <a:t>Autoclean</a:t>
            </a:r>
            <a:r>
              <a:rPr lang="en-GB" sz="3200" dirty="0"/>
              <a:t> Library) </a:t>
            </a:r>
            <a:br>
              <a:rPr lang="en-GB" sz="3200" dirty="0"/>
            </a:br>
            <a:r>
              <a:rPr lang="en-GB" sz="32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76F707-69D1-EE57-12E6-727835F7F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4179947"/>
            <a:ext cx="4114801" cy="149309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</a:t>
            </a:r>
            <a:r>
              <a:rPr lang="en-GB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outlayers</a:t>
            </a:r>
            <a:r>
              <a:rPr lang="en-GB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had explanation and did not affect the results.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So, they were not deleted.</a:t>
            </a:r>
            <a:endParaRPr lang="en-DE" sz="2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D15D9D-D3D9-ECE9-9A28-F321A788F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08873"/>
            <a:ext cx="3467100" cy="22304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1B5E8F-3D00-B1EC-6D95-A160572F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26" y="1308873"/>
            <a:ext cx="6213573" cy="497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2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487" y="617252"/>
            <a:ext cx="10482941" cy="885850"/>
          </a:xfrm>
        </p:spPr>
        <p:txBody>
          <a:bodyPr>
            <a:normAutofit fontScale="90000"/>
          </a:bodyPr>
          <a:lstStyle/>
          <a:p>
            <a:r>
              <a:rPr lang="en-GB" sz="2900" dirty="0"/>
              <a:t>Ensuring No Empty Data Or Nulls In </a:t>
            </a:r>
            <a:r>
              <a:rPr lang="en-GB" sz="2900" dirty="0">
                <a:solidFill>
                  <a:schemeClr val="accent6"/>
                </a:solidFill>
              </a:rPr>
              <a:t>Performance Rating </a:t>
            </a:r>
            <a:r>
              <a:rPr lang="en-GB" sz="2900" dirty="0"/>
              <a:t>Table</a:t>
            </a:r>
            <a:r>
              <a:rPr lang="en-GB" sz="2900" dirty="0">
                <a:solidFill>
                  <a:schemeClr val="accent6"/>
                </a:solidFill>
              </a:rPr>
              <a:t> </a:t>
            </a:r>
            <a:br>
              <a:rPr lang="en-GB" sz="2900" dirty="0"/>
            </a:br>
            <a:endParaRPr lang="en-GB" sz="2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76823-A9FE-AF66-170B-D6D47D283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87" y="1405130"/>
            <a:ext cx="9644742" cy="103327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9161F-0BB5-A3F7-B49D-0BBA3CBE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534657"/>
            <a:ext cx="5551713" cy="3157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C7101D-052B-6194-8A66-3AD83A809309}"/>
              </a:ext>
            </a:extLst>
          </p:cNvPr>
          <p:cNvSpPr txBox="1"/>
          <p:nvPr/>
        </p:nvSpPr>
        <p:spPr>
          <a:xfrm>
            <a:off x="7890329" y="3660654"/>
            <a:ext cx="612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nulls found</a:t>
            </a:r>
            <a:endParaRPr lang="en-DE" sz="2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707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631" y="423023"/>
            <a:ext cx="10146320" cy="885850"/>
          </a:xfrm>
        </p:spPr>
        <p:txBody>
          <a:bodyPr>
            <a:normAutofit/>
          </a:bodyPr>
          <a:lstStyle/>
          <a:p>
            <a:r>
              <a:rPr lang="en-GB" sz="3200" dirty="0"/>
              <a:t>Solving All Problems In </a:t>
            </a:r>
            <a:r>
              <a:rPr lang="en-GB" sz="3200" dirty="0">
                <a:solidFill>
                  <a:schemeClr val="accent6"/>
                </a:solidFill>
              </a:rPr>
              <a:t>Performance Rating </a:t>
            </a:r>
            <a:r>
              <a:rPr lang="en-GB" sz="3200" dirty="0"/>
              <a:t>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E121B55B-94AD-F3C5-0E15-4A86E8116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4315" y="3477451"/>
            <a:ext cx="4463142" cy="164926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Ensured deleting all duplicates in </a:t>
            </a:r>
            <a:r>
              <a:rPr lang="en-GB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PerformanceID</a:t>
            </a:r>
            <a:r>
              <a:rPr lang="en-GB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onverted the </a:t>
            </a:r>
            <a:r>
              <a:rPr lang="en-GB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reviewDate</a:t>
            </a:r>
            <a:r>
              <a:rPr lang="en-GB" sz="20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type from object to datetime.</a:t>
            </a:r>
          </a:p>
          <a:p>
            <a:endParaRPr lang="en-GB" sz="2200" b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8916A-A309-B455-D2AE-78080C302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1327080"/>
            <a:ext cx="9710057" cy="1089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C8B3D-E113-4DDC-40AF-7193FDBC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1" y="2539654"/>
            <a:ext cx="5912154" cy="3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943" y="683514"/>
            <a:ext cx="11440886" cy="885850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Ensuring No Empty Data Or Nulls In </a:t>
            </a:r>
            <a:r>
              <a:rPr lang="en-GB" sz="3600" dirty="0" err="1">
                <a:solidFill>
                  <a:schemeClr val="accent6"/>
                </a:solidFill>
              </a:rPr>
              <a:t>SatisfiedLevel</a:t>
            </a:r>
            <a:r>
              <a:rPr lang="en-GB" sz="3600" dirty="0">
                <a:solidFill>
                  <a:schemeClr val="accent6"/>
                </a:solidFill>
              </a:rPr>
              <a:t> </a:t>
            </a:r>
            <a:r>
              <a:rPr lang="en-GB" sz="3200" dirty="0"/>
              <a:t>Table</a:t>
            </a:r>
            <a:br>
              <a:rPr lang="en-GB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GB" sz="3200" dirty="0">
                <a:solidFill>
                  <a:schemeClr val="accent6"/>
                </a:solidFill>
              </a:rPr>
              <a:t> </a:t>
            </a:r>
            <a:r>
              <a:rPr lang="en-GB" sz="3200" dirty="0"/>
              <a:t>And Changing The Columns Names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01D46-77AA-2A10-1628-308067A4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39" y="1878599"/>
            <a:ext cx="9714247" cy="6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7B14C-0F9F-8A15-BD46-B254F38C2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330" y="2648770"/>
            <a:ext cx="4134062" cy="2684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D1A75F-00CB-6777-0379-CD123CC3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439" y="5412906"/>
            <a:ext cx="9714247" cy="673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8656D3-CD7D-2B07-6973-4B182C08B676}"/>
              </a:ext>
            </a:extLst>
          </p:cNvPr>
          <p:cNvSpPr txBox="1"/>
          <p:nvPr/>
        </p:nvSpPr>
        <p:spPr>
          <a:xfrm>
            <a:off x="8753766" y="3658850"/>
            <a:ext cx="293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nulls found</a:t>
            </a:r>
            <a:endParaRPr lang="en-DE" sz="1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61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46" y="233489"/>
            <a:ext cx="5821134" cy="1536580"/>
          </a:xfrm>
        </p:spPr>
        <p:txBody>
          <a:bodyPr/>
          <a:lstStyle/>
          <a:p>
            <a:r>
              <a:rPr lang="en-US" dirty="0"/>
              <a:t>Under Supervision Of: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630" y="2147014"/>
            <a:ext cx="5965370" cy="301006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masis MT Pro Medium" panose="02040604050005020304" pitchFamily="18" charset="0"/>
              </a:rPr>
              <a:t>Rashad Hazem Aly         1112542203       Leader</a:t>
            </a:r>
          </a:p>
          <a:p>
            <a:r>
              <a:rPr lang="en-US" sz="2000" dirty="0">
                <a:latin typeface="Amasis MT Pro Medium" panose="02040604050005020304" pitchFamily="18" charset="0"/>
              </a:rPr>
              <a:t>Mariem </a:t>
            </a:r>
            <a:r>
              <a:rPr lang="en-US" sz="2000" dirty="0" err="1">
                <a:latin typeface="Amasis MT Pro Medium" panose="02040604050005020304" pitchFamily="18" charset="0"/>
              </a:rPr>
              <a:t>Korashi</a:t>
            </a:r>
            <a:r>
              <a:rPr lang="en-US" sz="2000" dirty="0">
                <a:latin typeface="Amasis MT Pro Medium" panose="02040604050005020304" pitchFamily="18" charset="0"/>
              </a:rPr>
              <a:t> Khalaf  1112760217       Presenter</a:t>
            </a:r>
          </a:p>
          <a:p>
            <a:r>
              <a:rPr lang="en-US" sz="2000" dirty="0">
                <a:latin typeface="Amasis MT Pro Medium" panose="02040604050005020304" pitchFamily="18" charset="0"/>
              </a:rPr>
              <a:t>Basem Barakat Allah      1113635223       Member</a:t>
            </a:r>
          </a:p>
          <a:p>
            <a:r>
              <a:rPr lang="en-US" sz="2000" dirty="0">
                <a:latin typeface="Amasis MT Pro Medium" panose="02040604050005020304" pitchFamily="18" charset="0"/>
              </a:rPr>
              <a:t>Rasha Gaafar Osman      1123640976       Member</a:t>
            </a:r>
          </a:p>
          <a:p>
            <a:r>
              <a:rPr lang="en-US" sz="2000" dirty="0">
                <a:latin typeface="Amasis MT Pro Medium" panose="02040604050005020304" pitchFamily="18" charset="0"/>
              </a:rPr>
              <a:t>Mohamed </a:t>
            </a:r>
            <a:r>
              <a:rPr lang="en-US" sz="2000" dirty="0" err="1">
                <a:latin typeface="Amasis MT Pro Medium" panose="02040604050005020304" pitchFamily="18" charset="0"/>
              </a:rPr>
              <a:t>AbdElAlim</a:t>
            </a:r>
            <a:r>
              <a:rPr lang="en-GB" sz="2000" dirty="0">
                <a:latin typeface="Amasis MT Pro Medium" panose="02040604050005020304" pitchFamily="18" charset="0"/>
              </a:rPr>
              <a:t>     </a:t>
            </a:r>
            <a:r>
              <a:rPr lang="en-US" sz="2000" dirty="0">
                <a:latin typeface="Amasis MT Pro Medium" panose="02040604050005020304" pitchFamily="18" charset="0"/>
              </a:rPr>
              <a:t>1112535391        Member </a:t>
            </a:r>
          </a:p>
          <a:p>
            <a:r>
              <a:rPr lang="en-US" sz="2000" dirty="0" err="1">
                <a:latin typeface="Amasis MT Pro Medium" panose="02040604050005020304" pitchFamily="18" charset="0"/>
              </a:rPr>
              <a:t>Esraa</a:t>
            </a:r>
            <a:r>
              <a:rPr lang="en-US" sz="2000" dirty="0">
                <a:latin typeface="Amasis MT Pro Medium" panose="02040604050005020304" pitchFamily="18" charset="0"/>
              </a:rPr>
              <a:t> Magdy </a:t>
            </a:r>
            <a:r>
              <a:rPr lang="en-US" sz="2000" dirty="0" err="1">
                <a:latin typeface="Amasis MT Pro Medium" panose="02040604050005020304" pitchFamily="18" charset="0"/>
              </a:rPr>
              <a:t>Elsaid</a:t>
            </a:r>
            <a:r>
              <a:rPr lang="en-US" sz="2000" dirty="0">
                <a:latin typeface="Amasis MT Pro Medium" panose="02040604050005020304" pitchFamily="18" charset="0"/>
              </a:rPr>
              <a:t>        1110329116        Member               </a:t>
            </a:r>
          </a:p>
          <a:p>
            <a:endParaRPr lang="en-US" sz="2000" dirty="0">
              <a:latin typeface="Amasis MT Pro Medium" panose="020406040500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18290" y="2225963"/>
            <a:ext cx="4209623" cy="64633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masis MT Pro Medium" panose="02040604050005020304" pitchFamily="18" charset="0"/>
              </a:rPr>
              <a:t>Prof. Dr/ Wael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Amasis MT Pro Medium" panose="02040604050005020304" pitchFamily="18" charset="0"/>
              </a:rPr>
              <a:t>Mahrous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D4490-CBB1-E183-0BD9-A03561227947}"/>
              </a:ext>
            </a:extLst>
          </p:cNvPr>
          <p:cNvSpPr txBox="1"/>
          <p:nvPr/>
        </p:nvSpPr>
        <p:spPr>
          <a:xfrm>
            <a:off x="6240236" y="1283220"/>
            <a:ext cx="6101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Presented By:</a:t>
            </a:r>
            <a:endParaRPr lang="en-DE" sz="3600" b="1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39" y="610360"/>
            <a:ext cx="11440886" cy="885850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 Ensuring No Empty Data Or Nulls In </a:t>
            </a:r>
            <a:r>
              <a:rPr lang="en-GB" sz="3600" dirty="0" err="1">
                <a:solidFill>
                  <a:schemeClr val="accent6"/>
                </a:solidFill>
              </a:rPr>
              <a:t>EducationLevel</a:t>
            </a:r>
            <a:r>
              <a:rPr lang="en-GB" sz="3600" dirty="0">
                <a:solidFill>
                  <a:schemeClr val="accent6"/>
                </a:solidFill>
              </a:rPr>
              <a:t> </a:t>
            </a:r>
            <a:r>
              <a:rPr lang="en-GB" sz="3200" dirty="0"/>
              <a:t> </a:t>
            </a:r>
            <a:br>
              <a:rPr lang="en-GB" sz="3200" dirty="0"/>
            </a:br>
            <a:r>
              <a:rPr lang="en-GB" sz="3200" dirty="0"/>
              <a:t> And </a:t>
            </a:r>
            <a:r>
              <a:rPr lang="en-GB" sz="3600" dirty="0" err="1">
                <a:solidFill>
                  <a:schemeClr val="accent6"/>
                </a:solidFill>
              </a:rPr>
              <a:t>RatingLevel</a:t>
            </a:r>
            <a:r>
              <a:rPr lang="en-GB" sz="3600" dirty="0">
                <a:solidFill>
                  <a:schemeClr val="accent6"/>
                </a:solidFill>
              </a:rPr>
              <a:t> </a:t>
            </a:r>
            <a:r>
              <a:rPr lang="en-GB" sz="3200" dirty="0"/>
              <a:t>Table</a:t>
            </a:r>
            <a:br>
              <a:rPr lang="en-GB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GB" sz="3200" dirty="0">
                <a:solidFill>
                  <a:schemeClr val="accent6"/>
                </a:solidFill>
              </a:rPr>
              <a:t> </a:t>
            </a:r>
            <a:endParaRPr lang="en-GB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656D3-CD7D-2B07-6973-4B182C08B676}"/>
              </a:ext>
            </a:extLst>
          </p:cNvPr>
          <p:cNvSpPr txBox="1"/>
          <p:nvPr/>
        </p:nvSpPr>
        <p:spPr>
          <a:xfrm>
            <a:off x="5401303" y="4401498"/>
            <a:ext cx="293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nulls found</a:t>
            </a:r>
            <a:endParaRPr lang="en-DE" sz="1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CD0C6-290C-2D49-8CA3-D0A7D60B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39" y="1382486"/>
            <a:ext cx="9714247" cy="745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D1E47F-0202-37FA-48BA-5391B858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39" y="3112814"/>
            <a:ext cx="4053675" cy="3062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92311-CFB3-0057-0FEF-B88ABBC3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439" y="2218660"/>
            <a:ext cx="9714247" cy="745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D55AAC-11C3-D742-8DA8-D74972BC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71" y="3124876"/>
            <a:ext cx="3951515" cy="30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4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943" y="511004"/>
            <a:ext cx="11440886" cy="885850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 Show Sample From </a:t>
            </a:r>
            <a:r>
              <a:rPr lang="en-GB" sz="3200" dirty="0" err="1"/>
              <a:t>Dataframe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0E8D4-3D4A-0A23-0876-57BF88D4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1109225"/>
            <a:ext cx="9753599" cy="642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24DCD8-0905-98EF-C312-AF0683005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43" y="2350147"/>
            <a:ext cx="9753598" cy="3837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DF5FE-D953-44A0-41B1-AA2810626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743" y="1795436"/>
            <a:ext cx="9753598" cy="5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59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839" y="529260"/>
            <a:ext cx="11440886" cy="885850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Algerian" panose="04020705040A02060702" pitchFamily="82" charset="0"/>
              </a:rPr>
              <a:t> Data Quality</a:t>
            </a:r>
            <a:r>
              <a:rPr lang="en-GB" sz="4400" dirty="0">
                <a:solidFill>
                  <a:schemeClr val="accent6"/>
                </a:solidFill>
                <a:latin typeface="Algerian" panose="04020705040A02060702" pitchFamily="82" charset="0"/>
              </a:rPr>
              <a:t> </a:t>
            </a:r>
            <a:endParaRPr lang="en-GB" sz="4400" dirty="0">
              <a:latin typeface="Algerian" panose="04020705040A02060702" pitchFamily="8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D96DA-3746-DA8F-ABF8-B312A480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1" y="1341517"/>
            <a:ext cx="10018548" cy="430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73BC1-3B03-E49B-91D9-BE069A515D30}"/>
              </a:ext>
            </a:extLst>
          </p:cNvPr>
          <p:cNvSpPr txBox="1"/>
          <p:nvPr/>
        </p:nvSpPr>
        <p:spPr>
          <a:xfrm>
            <a:off x="1206500" y="5646817"/>
            <a:ext cx="1032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employees were found to have review dates in dates before their hiring dates  ------ Did No Change </a:t>
            </a:r>
            <a:endParaRPr lang="en-DE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301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39" y="610360"/>
            <a:ext cx="11440886" cy="885850"/>
          </a:xfrm>
        </p:spPr>
        <p:txBody>
          <a:bodyPr>
            <a:normAutofit/>
          </a:bodyPr>
          <a:lstStyle/>
          <a:p>
            <a:r>
              <a:rPr lang="en-GB" sz="3200" dirty="0"/>
              <a:t> </a:t>
            </a:r>
            <a:endParaRPr lang="en-GB" sz="2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AD10-6C01-37E1-986F-9861EEB9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39" y="837171"/>
            <a:ext cx="6045761" cy="3933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EC108-7F26-AA45-781F-CB0576B180E7}"/>
              </a:ext>
            </a:extLst>
          </p:cNvPr>
          <p:cNvSpPr txBox="1"/>
          <p:nvPr/>
        </p:nvSpPr>
        <p:spPr>
          <a:xfrm>
            <a:off x="7476978" y="789777"/>
            <a:ext cx="42777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education value fields were found to be marketing without any significant difference ----- Did no change.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Gender column in Employee Table had 2 items beside male and female and both of them could affect the total no. of males and females if known----</a:t>
            </a: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 change was done.</a:t>
            </a:r>
          </a:p>
          <a:p>
            <a:pPr algn="just"/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was unethical to put a column for Ethnicity as it was of no value for analytical purposes.</a:t>
            </a: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DE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32BF4-3612-BD54-14F0-9ED303D8A699}"/>
              </a:ext>
            </a:extLst>
          </p:cNvPr>
          <p:cNvSpPr txBox="1"/>
          <p:nvPr/>
        </p:nvSpPr>
        <p:spPr>
          <a:xfrm>
            <a:off x="599049" y="4770312"/>
            <a:ext cx="111556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were many </a:t>
            </a:r>
            <a:r>
              <a:rPr lang="en-GB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outlayers</a:t>
            </a: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employees' salaries-------- No change was done----- as we suggested it may be due to difference in levels of employees, as between general manager and senior staff and normal employees</a:t>
            </a:r>
          </a:p>
          <a:p>
            <a:pPr algn="just"/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sources of data were needed for better understanding, analysing and consequent decision making</a:t>
            </a:r>
            <a:r>
              <a:rPr lang="en-GB" b="1" dirty="0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  <a:endParaRPr lang="en-DE" b="1" dirty="0">
              <a:solidFill>
                <a:schemeClr val="tx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64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 </a:t>
            </a:r>
            <a:r>
              <a:rPr lang="en-US" sz="4400" dirty="0">
                <a:latin typeface="Algerian" panose="04020705040A02060702" pitchFamily="82" charset="0"/>
              </a:rPr>
              <a:t>Data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5AE2A-579F-2FD2-5238-C105ED273E4E}"/>
              </a:ext>
            </a:extLst>
          </p:cNvPr>
          <p:cNvSpPr txBox="1"/>
          <p:nvPr/>
        </p:nvSpPr>
        <p:spPr>
          <a:xfrm>
            <a:off x="4572000" y="1390748"/>
            <a:ext cx="6591301" cy="4729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Data modelling is the process of creating a diagram that represents your data system and defines the structure, attributes, and relationships of your data entities. 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Data modelling organizes and simplifies data in a way that makes it easy to understand, manage, and query, while also ensuring data integrity and consistency. Data models inform about data architecture, database design, and restructuring legacy systems</a:t>
            </a:r>
            <a:r>
              <a:rPr lang="en-GB" sz="2000" dirty="0"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DE" sz="2000" dirty="0">
              <a:latin typeface="Georgia Pro Semibold" panose="020407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37B52-6D92-C2EB-E65F-72201A20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6" y="1545812"/>
            <a:ext cx="374845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60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21E6D-E3D9-6DDA-7006-11BBAA9A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322168"/>
            <a:ext cx="10414000" cy="49339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0C3950-82F7-9764-9B7F-AD946F89ACCD}"/>
              </a:ext>
            </a:extLst>
          </p:cNvPr>
          <p:cNvSpPr txBox="1">
            <a:spLocks/>
          </p:cNvSpPr>
          <p:nvPr/>
        </p:nvSpPr>
        <p:spPr>
          <a:xfrm>
            <a:off x="990600" y="21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  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C8B318-EB79-9153-E3F6-A444225A52EB}"/>
              </a:ext>
            </a:extLst>
          </p:cNvPr>
          <p:cNvSpPr txBox="1">
            <a:spLocks/>
          </p:cNvSpPr>
          <p:nvPr/>
        </p:nvSpPr>
        <p:spPr>
          <a:xfrm>
            <a:off x="1143000" y="3699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 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B2538-5C8F-7D56-7C47-72F3ADFE2CA4}"/>
              </a:ext>
            </a:extLst>
          </p:cNvPr>
          <p:cNvSpPr txBox="1"/>
          <p:nvPr/>
        </p:nvSpPr>
        <p:spPr>
          <a:xfrm>
            <a:off x="838200" y="420916"/>
            <a:ext cx="9182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Modeling Using SQL</a:t>
            </a:r>
            <a:endParaRPr lang="en-DE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97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3A6A20-6D3C-9360-E13C-C6F506F4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357311"/>
            <a:ext cx="10515600" cy="50934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CA9D240-4BA8-9B1C-0B4C-40AE447EA40B}"/>
              </a:ext>
            </a:extLst>
          </p:cNvPr>
          <p:cNvSpPr txBox="1">
            <a:spLocks/>
          </p:cNvSpPr>
          <p:nvPr/>
        </p:nvSpPr>
        <p:spPr>
          <a:xfrm>
            <a:off x="698500" y="1161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Data Modeling Using Excel</a:t>
            </a:r>
          </a:p>
        </p:txBody>
      </p:sp>
    </p:spTree>
    <p:extLst>
      <p:ext uri="{BB962C8B-B14F-4D97-AF65-F5344CB8AC3E}">
        <p14:creationId xmlns:p14="http://schemas.microsoft.com/office/powerpoint/2010/main" val="3541688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ED31-1257-DCD0-4228-E21D9ABC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1" y="383023"/>
            <a:ext cx="10399622" cy="1325563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latin typeface="Algerian" panose="04020705040A02060702" pitchFamily="82" charset="0"/>
              </a:rPr>
              <a:t>Determining Data Analysis Questions</a:t>
            </a:r>
            <a:br>
              <a:rPr lang="en-GB" sz="4400" dirty="0">
                <a:latin typeface="Algerian" panose="04020705040A02060702" pitchFamily="82" charset="0"/>
              </a:rPr>
            </a:br>
            <a:r>
              <a:rPr lang="en-GB" sz="4400" dirty="0">
                <a:latin typeface="Algerian" panose="04020705040A02060702" pitchFamily="82" charset="0"/>
              </a:rPr>
              <a:t>                And Answering Them</a:t>
            </a:r>
            <a:endParaRPr lang="en-DE" sz="44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67B9-CD1F-5F76-6ACD-56553CF34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02A53-0778-6350-3D4D-FB94DF7F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4CD99E-E211-6AF4-DEFD-47E43D66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95" y="1605280"/>
            <a:ext cx="9672810" cy="44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5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52E0-FACD-DD76-6910-CBB86A1E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313F88-3F55-4B9C-1A89-9E17F31D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73" y="661012"/>
            <a:ext cx="9738911" cy="54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65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Q1: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52E0-FACD-DD76-6910-CBB86A1E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7ED9C5-456C-0862-E0DD-DF03B6B2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58" y="638978"/>
            <a:ext cx="9650776" cy="552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2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431472"/>
            <a:ext cx="10282311" cy="1325563"/>
          </a:xfrm>
        </p:spPr>
        <p:txBody>
          <a:bodyPr>
            <a:normAutofit/>
          </a:bodyPr>
          <a:lstStyle/>
          <a:p>
            <a:r>
              <a:rPr lang="en-GB" sz="3200" b="1" i="0" dirty="0">
                <a:effectLst/>
                <a:latin typeface="Open Sans" panose="020B0606030504020204" pitchFamily="34" charset="0"/>
              </a:rPr>
              <a:t>What is HR analytics?</a:t>
            </a:r>
            <a:br>
              <a:rPr lang="en-GB" sz="3200" b="1" i="0" dirty="0">
                <a:effectLst/>
                <a:latin typeface="Open Sans" panose="020B0606030504020204" pitchFamily="34" charset="0"/>
              </a:rPr>
            </a:br>
            <a:endParaRPr lang="en-DE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4CEC8-635A-E619-ADB4-5AD6D719B00E}"/>
              </a:ext>
            </a:extLst>
          </p:cNvPr>
          <p:cNvSpPr txBox="1"/>
          <p:nvPr/>
        </p:nvSpPr>
        <p:spPr>
          <a:xfrm>
            <a:off x="1141270" y="1757035"/>
            <a:ext cx="663113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900" b="0" i="0" dirty="0">
                <a:effectLst/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*HR analytics (usually referred to as people analytics or workforce analytics)</a:t>
            </a:r>
            <a:r>
              <a:rPr lang="en-GB" sz="1900" dirty="0"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900" b="0" i="0" dirty="0">
                <a:effectLst/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involves gathering, analysing, and reporting HR data to drive business results.</a:t>
            </a:r>
          </a:p>
          <a:p>
            <a:pPr algn="just"/>
            <a:r>
              <a:rPr lang="en-GB" sz="1900" b="0" i="0" dirty="0">
                <a:effectLst/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*HR analytics enables </a:t>
            </a:r>
            <a:r>
              <a:rPr lang="en-GB" sz="1900" dirty="0"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GB" sz="1900" b="0" i="0" dirty="0">
                <a:effectLst/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rganizations to better understand of their workforce, make decisions based on data,</a:t>
            </a:r>
            <a:r>
              <a:rPr lang="en-GB" sz="1900" dirty="0">
                <a:solidFill>
                  <a:schemeClr val="tx1"/>
                </a:solidFill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test the effectiveness of HR policies and interventions </a:t>
            </a:r>
            <a:r>
              <a:rPr lang="en-GB" sz="1900" b="0" i="0" dirty="0">
                <a:effectLst/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and measure the impact of a range of HR metrics, ultimately improving overall business performance</a:t>
            </a:r>
            <a:r>
              <a:rPr lang="en-GB" sz="1900" dirty="0"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to as much as a 25% rise in business productivity, a 50% decrease in attrition rates, and 80% increase in recruiting efficiency.</a:t>
            </a:r>
          </a:p>
          <a:p>
            <a:pPr algn="just"/>
            <a:r>
              <a:rPr lang="en-GB" sz="1900" b="0" i="0" dirty="0">
                <a:effectLst/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*In other words, HR analytics is a data-driven approach to Human Resources Management</a:t>
            </a:r>
            <a:r>
              <a:rPr lang="en-GB" sz="1900" b="0" i="0" dirty="0">
                <a:effectLst/>
                <a:latin typeface="Georgia Pro Semibold" panose="02040702050405020303" pitchFamily="18" charset="0"/>
              </a:rPr>
              <a:t>.</a:t>
            </a:r>
            <a:r>
              <a:rPr lang="en-GB" sz="1900" dirty="0"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endParaRPr lang="en-GB" sz="2000" b="0" i="0" dirty="0">
              <a:effectLst/>
              <a:latin typeface="Georgia Pro Semibold" panose="02040702050405020303" pitchFamily="18" charset="0"/>
            </a:endParaRPr>
          </a:p>
        </p:txBody>
      </p:sp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C405FF74-9172-98F1-BB50-B090DA55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30" y="305337"/>
            <a:ext cx="3849168" cy="623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25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Q2: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52E0-FACD-DD76-6910-CBB86A1E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709D68-458A-52D7-480D-67AC8159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72" y="705079"/>
            <a:ext cx="9628743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47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36" y="305337"/>
            <a:ext cx="8997738" cy="1325563"/>
          </a:xfrm>
        </p:spPr>
        <p:txBody>
          <a:bodyPr/>
          <a:lstStyle/>
          <a:p>
            <a:pPr lvl="0" rtl="0">
              <a:lnSpc>
                <a:spcPct val="115000"/>
              </a:lnSpc>
              <a:spcAft>
                <a:spcPts val="800"/>
              </a:spcAft>
              <a:buClr>
                <a:srgbClr val="E97132"/>
              </a:buClr>
            </a:pPr>
            <a:endParaRPr lang="en-DE" sz="1800" kern="100" dirty="0">
              <a:noFill/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A61A9C-9391-B52D-8A83-0EFB7063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01" y="629920"/>
            <a:ext cx="5113540" cy="551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D680E5-485C-CF9B-E6B2-C3EA8C3D4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76" y="669458"/>
            <a:ext cx="4541060" cy="54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67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52E0-FACD-DD76-6910-CBB86A1E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D057FD-F844-B34E-D378-8AB7BC29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57" y="546845"/>
            <a:ext cx="9661792" cy="55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31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52E0-FACD-DD76-6910-CBB86A1E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D7064D-62FF-B541-1B8F-D03B6B71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73" y="546844"/>
            <a:ext cx="9628743" cy="55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21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52" y="231810"/>
            <a:ext cx="8997738" cy="1325563"/>
          </a:xfrm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890B1D1-7EFD-19CD-E8F3-062FE5E22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561" y="2754218"/>
            <a:ext cx="9801340" cy="336014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A66754-4600-95AC-0B07-19E973E0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61" y="850605"/>
            <a:ext cx="9801340" cy="17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8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52E0-FACD-DD76-6910-CBB86A1E4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71" y="3107795"/>
            <a:ext cx="9634886" cy="2230464"/>
          </a:xfrm>
        </p:spPr>
        <p:txBody>
          <a:bodyPr/>
          <a:lstStyle/>
          <a:p>
            <a:pPr marL="457200">
              <a:lnSpc>
                <a:spcPct val="115000"/>
              </a:lnSpc>
              <a:tabLst>
                <a:tab pos="540385" algn="l"/>
              </a:tabLst>
            </a:pPr>
            <a:r>
              <a:rPr lang="en-US" sz="1800" b="1" kern="100" dirty="0">
                <a:solidFill>
                  <a:srgbClr val="E9713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15000"/>
              </a:lnSpc>
              <a:spcAft>
                <a:spcPts val="800"/>
              </a:spcAft>
              <a:tabLst>
                <a:tab pos="540385" algn="l"/>
              </a:tabLst>
            </a:pPr>
            <a:r>
              <a:rPr lang="en-US" sz="1800" b="1" kern="100" dirty="0">
                <a:solidFill>
                  <a:schemeClr val="tx2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is the percentage of attrition among employees?</a:t>
            </a:r>
            <a:endParaRPr lang="en-DE" sz="1800" kern="100" dirty="0">
              <a:solidFill>
                <a:schemeClr val="tx2">
                  <a:lumMod val="7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9F22C6-C51C-3119-0E97-E5032643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35" y="521647"/>
            <a:ext cx="9634887" cy="29073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A7E169-916D-42B0-8FBD-63CB3C0A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35" y="3992302"/>
            <a:ext cx="9720841" cy="782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E4B5BF-4978-8F54-DC5F-28D4D55E4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448" y="4779134"/>
            <a:ext cx="2223060" cy="17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56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2106B2-54DB-AFC5-0DD5-AEB1B8C9F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76" y="624934"/>
            <a:ext cx="9680059" cy="26659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9BC266-3F20-7129-1B06-00DAC59F29B9}"/>
                  </a:ext>
                </a:extLst>
              </p14:cNvPr>
              <p14:cNvContentPartPr/>
              <p14:nvPr/>
            </p14:nvContentPartPr>
            <p14:xfrm>
              <a:off x="5419641" y="4582256"/>
              <a:ext cx="2235960" cy="703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9BC266-3F20-7129-1B06-00DAC59F29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6001" y="4474616"/>
                <a:ext cx="2343600" cy="9187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E569814-C266-C0F3-FD60-A60DD5A54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6C821D-D825-4F47-9C5A-40892F372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76" y="3368928"/>
            <a:ext cx="9680060" cy="27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6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0116F-7A48-AF69-AE86-DB6127A3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3FD53-F3A3-2520-63B5-52FA4DFE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39" y="546844"/>
            <a:ext cx="9707525" cy="555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50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38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33E2CD-90D7-845E-F22A-C442154A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76" y="3726306"/>
            <a:ext cx="9721357" cy="2349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9E408-6C5F-9AF2-826B-AC3C2D86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77" y="1154176"/>
            <a:ext cx="9721356" cy="2461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F873D5-F116-908F-D2C7-ED9CBD56C557}"/>
              </a:ext>
            </a:extLst>
          </p:cNvPr>
          <p:cNvSpPr txBox="1"/>
          <p:nvPr/>
        </p:nvSpPr>
        <p:spPr>
          <a:xfrm>
            <a:off x="1389888" y="520057"/>
            <a:ext cx="992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The Effect Of The State On Other Parameters?</a:t>
            </a:r>
            <a:endParaRPr lang="en-DE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9650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519B8F-BC85-8063-9C34-2901AF47D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840" y="3625703"/>
            <a:ext cx="9614165" cy="248651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1498A6-F08F-755F-7E1C-839CBF211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40" y="935730"/>
            <a:ext cx="9614165" cy="25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16C2-E2E5-E54A-5EA5-76F07CEBA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98" y="185337"/>
            <a:ext cx="8997738" cy="1325563"/>
          </a:xfrm>
        </p:spPr>
        <p:txBody>
          <a:bodyPr/>
          <a:lstStyle/>
          <a:p>
            <a:r>
              <a:rPr lang="en-GB" dirty="0"/>
              <a:t>HR Database: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E80DB-850F-1CDE-46E1-4362C65EA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880" y="1350335"/>
            <a:ext cx="6400800" cy="5103627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GB" sz="3700" dirty="0">
                <a:solidFill>
                  <a:schemeClr val="tx1"/>
                </a:solidFill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HR database is a system where you store and manage data on your company’s employees. HR databases can be used to track a variety of information, including HR metrics, which give the HR team insights for better decision-making.</a:t>
            </a:r>
          </a:p>
          <a:p>
            <a:pPr algn="just"/>
            <a:endParaRPr lang="en-GB" sz="3700" dirty="0">
              <a:solidFill>
                <a:schemeClr val="tx1"/>
              </a:solidFill>
              <a:latin typeface="Georgia Pro Semibold" panose="020407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GB" sz="3700" dirty="0">
                <a:solidFill>
                  <a:schemeClr val="accent6"/>
                </a:solidFill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It may include:</a:t>
            </a:r>
          </a:p>
          <a:p>
            <a:pPr algn="just"/>
            <a:r>
              <a:rPr lang="en-GB" sz="3700" dirty="0">
                <a:solidFill>
                  <a:schemeClr val="tx1"/>
                </a:solidFill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Employee’s name, Address, Contact info., Job title, Who they report to, Annual leaves, Benefits, Absenteeism, Skills, Salaries, Training and Development Programs     </a:t>
            </a:r>
          </a:p>
          <a:p>
            <a:pPr algn="just"/>
            <a:endParaRPr lang="en-GB" sz="3400" dirty="0">
              <a:solidFill>
                <a:schemeClr val="tx1"/>
              </a:solidFill>
              <a:latin typeface="Georgia Pro Semibold" panose="02040702050405020303" pitchFamily="18" charset="0"/>
              <a:ea typeface="Tahoma" panose="020B0604030504040204" pitchFamily="34" charset="0"/>
              <a:cs typeface="Tahom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r>
              <a:rPr lang="en-GB" sz="3200" dirty="0">
                <a:solidFill>
                  <a:schemeClr val="tx1"/>
                </a:solidFill>
                <a:latin typeface="Georgia Pro Semibold" panose="020407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en-GB" sz="2400" b="1" i="0" dirty="0">
              <a:solidFill>
                <a:schemeClr val="accent1">
                  <a:lumMod val="50000"/>
                </a:schemeClr>
              </a:solidFill>
              <a:effectLst/>
              <a:latin typeface="Gotham SSm A"/>
            </a:endParaRPr>
          </a:p>
          <a:p>
            <a:endParaRPr lang="en-GB" sz="2400" b="1" i="0" dirty="0">
              <a:solidFill>
                <a:schemeClr val="accent1">
                  <a:lumMod val="50000"/>
                </a:schemeClr>
              </a:solidFill>
              <a:effectLst/>
              <a:latin typeface="Gotham SSm A"/>
            </a:endParaRPr>
          </a:p>
          <a:p>
            <a:endParaRPr lang="en-GB" sz="2400" b="1" i="0" dirty="0">
              <a:solidFill>
                <a:schemeClr val="accent1">
                  <a:lumMod val="50000"/>
                </a:schemeClr>
              </a:solidFill>
              <a:effectLst/>
              <a:latin typeface="Gotham SSm A"/>
            </a:endParaRPr>
          </a:p>
          <a:p>
            <a:endParaRPr lang="en-GB" sz="2400" b="1" i="0" dirty="0">
              <a:solidFill>
                <a:schemeClr val="accent1">
                  <a:lumMod val="50000"/>
                </a:schemeClr>
              </a:solidFill>
              <a:effectLst/>
              <a:latin typeface="Gotham SSm A"/>
            </a:endParaRPr>
          </a:p>
          <a:p>
            <a:endParaRPr lang="en-GB" sz="2400" b="1" i="0" dirty="0">
              <a:solidFill>
                <a:schemeClr val="accent1">
                  <a:lumMod val="50000"/>
                </a:schemeClr>
              </a:solidFill>
              <a:effectLst/>
              <a:latin typeface="Gotham SSm A"/>
            </a:endParaRPr>
          </a:p>
          <a:p>
            <a:pPr algn="just"/>
            <a:endParaRPr lang="en-GB" sz="2400" b="0" i="0" dirty="0">
              <a:solidFill>
                <a:schemeClr val="accent1">
                  <a:lumMod val="50000"/>
                </a:schemeClr>
              </a:solidFill>
              <a:effectLst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just"/>
            <a:endParaRPr lang="en-DE" sz="2400" dirty="0">
              <a:solidFill>
                <a:schemeClr val="accent1">
                  <a:lumMod val="50000"/>
                </a:schemeClr>
              </a:solidFill>
              <a:latin typeface="Georgia Pro Semibold" panose="020407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9BABD-F9A2-4441-1C1B-1FE22164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pic>
        <p:nvPicPr>
          <p:cNvPr id="16386" name="Picture 2" descr="Employee Database Human Resource Data ...">
            <a:extLst>
              <a:ext uri="{FF2B5EF4-FFF2-40B4-BE49-F238E27FC236}">
                <a16:creationId xmlns:a16="http://schemas.microsoft.com/office/drawing/2014/main" id="{C6A0DE15-4FD3-9140-7897-CC5F8DACC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92" y="1350335"/>
            <a:ext cx="3494148" cy="475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96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C58D41-7D33-81FB-A5A0-7F1E80FC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70" y="1298974"/>
            <a:ext cx="9686259" cy="41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09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665" y="193350"/>
            <a:ext cx="8997738" cy="1325563"/>
          </a:xfrm>
        </p:spPr>
        <p:txBody>
          <a:bodyPr>
            <a:normAutofit/>
          </a:bodyPr>
          <a:lstStyle/>
          <a:p>
            <a:r>
              <a:rPr lang="en-GB" sz="2800" dirty="0"/>
              <a:t>What Affects Employees Salaries?</a:t>
            </a:r>
            <a:endParaRPr lang="en-DE" sz="28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23E32B-3C13-F2F0-56C4-3ACD56FF9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906" y="3798597"/>
            <a:ext cx="9686259" cy="227259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1F7C1-CDDC-B1B0-596F-CA0FFC44C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07" y="1145986"/>
            <a:ext cx="9686259" cy="25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24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84766C4-2A0F-B46E-F281-B646A180F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439" y="3496249"/>
            <a:ext cx="9713994" cy="265135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5969AA-FC00-8AE0-9663-43E36F2D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39" y="710394"/>
            <a:ext cx="9713994" cy="265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40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5891F785-52D4-863E-F113-3EB9F1647C81}"/>
              </a:ext>
            </a:extLst>
          </p:cNvPr>
          <p:cNvSpPr txBox="1">
            <a:spLocks/>
          </p:cNvSpPr>
          <p:nvPr/>
        </p:nvSpPr>
        <p:spPr>
          <a:xfrm>
            <a:off x="1182193" y="5241172"/>
            <a:ext cx="10088318" cy="107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847C00-0057-83E1-2F77-5C0821E8B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9AED36-6B96-3CF6-10DA-B5764A54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1" y="1045806"/>
            <a:ext cx="9719486" cy="47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95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5891F785-52D4-863E-F113-3EB9F1647C81}"/>
              </a:ext>
            </a:extLst>
          </p:cNvPr>
          <p:cNvSpPr txBox="1">
            <a:spLocks/>
          </p:cNvSpPr>
          <p:nvPr/>
        </p:nvSpPr>
        <p:spPr>
          <a:xfrm>
            <a:off x="1182193" y="5241172"/>
            <a:ext cx="10088318" cy="107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0A55F9-B474-E085-F68A-C602D17C3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639" y="1330960"/>
            <a:ext cx="9353839" cy="44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42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832" y="348159"/>
            <a:ext cx="8997738" cy="1325563"/>
          </a:xfrm>
        </p:spPr>
        <p:txBody>
          <a:bodyPr>
            <a:normAutofit/>
          </a:bodyPr>
          <a:lstStyle/>
          <a:p>
            <a:r>
              <a:rPr lang="en-GB" sz="2800" dirty="0"/>
              <a:t>What Is The Average Of Salaries Overtime?</a:t>
            </a:r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54FE27-F755-0BFF-E932-F23E77D20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947" y="3639573"/>
            <a:ext cx="9678106" cy="248979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FC7AC9-D485-8C26-CCC7-D0E1961F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47" y="1440551"/>
            <a:ext cx="9678106" cy="21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3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52E0-FACD-DD76-6910-CBB86A1E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287732" y="546844"/>
            <a:ext cx="10093866" cy="692595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Are Employees Distributed According To Ethnicity?</a:t>
            </a:r>
            <a:endParaRPr lang="en-DE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C32CF-E5A8-47D8-BA37-9B006D11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33" y="1329791"/>
            <a:ext cx="9653169" cy="1342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452BAF-BC84-25CD-0220-C7DF95A57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32" y="2775099"/>
            <a:ext cx="9653169" cy="33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49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291" y="94629"/>
            <a:ext cx="10232088" cy="1325563"/>
          </a:xfrm>
        </p:spPr>
        <p:txBody>
          <a:bodyPr/>
          <a:lstStyle/>
          <a:p>
            <a:r>
              <a:rPr lang="en-GB" sz="2800" dirty="0"/>
              <a:t>Which Departments Have More Business Travels</a:t>
            </a:r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A098C3B-A142-DF62-CACD-3ADE8C5A1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605" y="2449630"/>
            <a:ext cx="9710011" cy="3650959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08F703-753B-7AA5-DA2A-11D0EF06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84" y="1325823"/>
            <a:ext cx="9710011" cy="10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50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00" y="114988"/>
            <a:ext cx="8997738" cy="1325563"/>
          </a:xfrm>
        </p:spPr>
        <p:txBody>
          <a:bodyPr>
            <a:normAutofit/>
          </a:bodyPr>
          <a:lstStyle/>
          <a:p>
            <a:r>
              <a:rPr lang="en-GB" sz="2800" dirty="0"/>
              <a:t>What Are The Main Causes Of Employees Attrition</a:t>
            </a:r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5030CAA-6133-59B2-8A5B-86580E6B1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8149" y="3860165"/>
            <a:ext cx="4750982" cy="2250022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737943-43D9-E50D-B007-6333A490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70" y="1144513"/>
            <a:ext cx="9686260" cy="12095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2B33D1-F8C0-C3BE-FFD2-762FA04E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870" y="2387441"/>
            <a:ext cx="9686260" cy="14125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4EDCD-E734-C7E6-7E12-93C2AB909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870" y="3860165"/>
            <a:ext cx="4843130" cy="22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61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00" y="114988"/>
            <a:ext cx="8997738" cy="1325563"/>
          </a:xfrm>
        </p:spPr>
        <p:txBody>
          <a:bodyPr>
            <a:normAutofit/>
          </a:bodyPr>
          <a:lstStyle/>
          <a:p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2E184E5-F39C-D77D-D9BC-1F299321A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2577" y="4165060"/>
            <a:ext cx="4696333" cy="19549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78779-9D70-9B89-05D0-003DA8D7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79" y="560181"/>
            <a:ext cx="9725821" cy="1760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841F15-1F35-6BD0-BBE9-D3830B808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089" y="2355004"/>
            <a:ext cx="9725821" cy="1759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A083C-9F9F-B9FC-5060-1F80D9BAF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088" y="4165061"/>
            <a:ext cx="4955061" cy="19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0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122079"/>
            <a:ext cx="10515600" cy="935790"/>
          </a:xfrm>
        </p:spPr>
        <p:txBody>
          <a:bodyPr/>
          <a:lstStyle/>
          <a:p>
            <a:r>
              <a:rPr lang="en-GB" dirty="0"/>
              <a:t>HR Dataset: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7360" y="645913"/>
            <a:ext cx="5157787" cy="64440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Employees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76EF0D-BBF5-F7A0-6B4B-A86C554F0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69826"/>
            <a:ext cx="11998960" cy="52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287303" y="545896"/>
            <a:ext cx="8997738" cy="539366"/>
          </a:xfrm>
        </p:spPr>
        <p:txBody>
          <a:bodyPr>
            <a:normAutofit fontScale="92500"/>
          </a:bodyPr>
          <a:lstStyle/>
          <a:p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9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the effect of </a:t>
            </a:r>
            <a:r>
              <a:rPr lang="en-GB" sz="29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JobRole</a:t>
            </a:r>
            <a:r>
              <a:rPr lang="en-GB" sz="29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&amp; Age On Attrition?</a:t>
            </a:r>
          </a:p>
          <a:p>
            <a:endParaRPr lang="en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AA8FAC2-B06C-BBA5-3070-2A679BAAB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289" y="3715363"/>
            <a:ext cx="5026818" cy="23877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02C785-581F-3043-9ACF-C21BF2336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03" y="1305293"/>
            <a:ext cx="9617394" cy="1134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BFA282-8B60-D203-9249-79DB2B18C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89" y="2503859"/>
            <a:ext cx="9617394" cy="11340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83D5B6-262A-A94C-669A-93C9C907B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715363"/>
            <a:ext cx="4494885" cy="2387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6405BB-CD51-FC78-A592-CCB1B1D9A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038" y="3722385"/>
            <a:ext cx="1587582" cy="2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39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00" y="114988"/>
            <a:ext cx="8997738" cy="1325563"/>
          </a:xfrm>
        </p:spPr>
        <p:txBody>
          <a:bodyPr>
            <a:normAutofit/>
          </a:bodyPr>
          <a:lstStyle/>
          <a:p>
            <a:r>
              <a:rPr lang="en-GB" sz="2800" dirty="0"/>
              <a:t>What Is The Effect Of Marital Status On Attrition?</a:t>
            </a:r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C19737A-E010-4649-F645-675A5BC8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5674065"/>
            <a:ext cx="8025897" cy="478195"/>
          </a:xfrm>
        </p:spPr>
        <p:txBody>
          <a:bodyPr/>
          <a:lstStyle/>
          <a:p>
            <a:r>
              <a:rPr lang="en-GB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DE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F7863-E83B-10B0-339A-4F38AD4D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111912"/>
            <a:ext cx="9709565" cy="1779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FD157-A52C-1B9E-A115-AB2AAEA3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4" y="2989697"/>
            <a:ext cx="9709565" cy="268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75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00" y="114988"/>
            <a:ext cx="8997738" cy="1325563"/>
          </a:xfrm>
        </p:spPr>
        <p:txBody>
          <a:bodyPr>
            <a:normAutofit/>
          </a:bodyPr>
          <a:lstStyle/>
          <a:p>
            <a:r>
              <a:rPr lang="en-GB" sz="2800" dirty="0"/>
              <a:t> </a:t>
            </a:r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Autofit/>
          </a:bodyPr>
          <a:lstStyle/>
          <a:p>
            <a:pPr algn="ctr"/>
            <a:r>
              <a:rPr lang="en-GB" sz="4800" dirty="0"/>
              <a:t> </a:t>
            </a:r>
            <a:endParaRPr lang="en-DE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D916E-B244-D618-E3A0-21B99785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00" y="1919565"/>
            <a:ext cx="9672320" cy="26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00" y="548640"/>
            <a:ext cx="8528280" cy="891911"/>
          </a:xfrm>
        </p:spPr>
        <p:txBody>
          <a:bodyPr>
            <a:normAutofit/>
          </a:bodyPr>
          <a:lstStyle/>
          <a:p>
            <a:r>
              <a:rPr lang="en-GB" sz="2800" dirty="0"/>
              <a:t>Comment:</a:t>
            </a:r>
            <a:br>
              <a:rPr lang="en-GB" sz="2800" dirty="0"/>
            </a:br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357400" y="1122389"/>
            <a:ext cx="8997737" cy="692595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Causes of Attrition are: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C19737A-E010-4649-F645-675A5BC84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E3B84C-BC04-EA85-B0B0-67AB3BBF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00" y="1666240"/>
            <a:ext cx="9477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46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00" y="114988"/>
            <a:ext cx="10444740" cy="1325563"/>
          </a:xfrm>
        </p:spPr>
        <p:txBody>
          <a:bodyPr>
            <a:normAutofit/>
          </a:bodyPr>
          <a:lstStyle/>
          <a:p>
            <a:r>
              <a:rPr lang="en-GB" sz="2800" dirty="0"/>
              <a:t>What Is The Percentage Of Employees With Stock Options?</a:t>
            </a:r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Autofit/>
          </a:bodyPr>
          <a:lstStyle/>
          <a:p>
            <a:pPr algn="ctr"/>
            <a:r>
              <a:rPr lang="en-GB" sz="4800" dirty="0"/>
              <a:t> </a:t>
            </a:r>
            <a:endParaRPr lang="en-DE" sz="4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0AF190-A2A4-3534-F230-ECADBDA70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520" y="3958305"/>
            <a:ext cx="10353431" cy="7190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C0FDD-2E51-45B9-FE81-D6924E58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" y="1945758"/>
            <a:ext cx="10355862" cy="19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79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85" y="431472"/>
            <a:ext cx="10458832" cy="1325563"/>
          </a:xfrm>
        </p:spPr>
        <p:txBody>
          <a:bodyPr>
            <a:normAutofit/>
          </a:bodyPr>
          <a:lstStyle/>
          <a:p>
            <a:r>
              <a:rPr lang="en-GB" sz="2800" dirty="0"/>
              <a:t>What Is The Average Job Satisfaction By Department? </a:t>
            </a:r>
            <a:br>
              <a:rPr lang="en-GB" sz="3600" dirty="0"/>
            </a:br>
            <a:endParaRPr lang="en-DE" sz="36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5043BA3-AD83-2FD7-91D2-302A87AE4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6902" y="1373449"/>
            <a:ext cx="4549966" cy="47859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3433" y="6048260"/>
            <a:ext cx="2779518" cy="504403"/>
          </a:xfrm>
        </p:spPr>
        <p:txBody>
          <a:bodyPr/>
          <a:lstStyle/>
          <a:p>
            <a:fld id="{95CBEC59-7FF9-4688-98DF-89832A0C9025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1FF3F-730A-EC0E-126B-F8905FA6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90" y="1373449"/>
            <a:ext cx="5104576" cy="478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36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00" y="114988"/>
            <a:ext cx="8997738" cy="1325563"/>
          </a:xfrm>
        </p:spPr>
        <p:txBody>
          <a:bodyPr>
            <a:normAutofit/>
          </a:bodyPr>
          <a:lstStyle/>
          <a:p>
            <a:r>
              <a:rPr lang="en-GB" sz="2800" dirty="0"/>
              <a:t>Which Ages Have More Job Satisfaction</a:t>
            </a:r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76E91-7043-F738-01F3-89120F46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38" y="1157565"/>
            <a:ext cx="9688300" cy="1175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8255F-7EA3-9B20-B53C-5AB667848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38" y="4288107"/>
            <a:ext cx="4864661" cy="1829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DFF1A-23AF-77CC-7D31-5B3CDC97C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339" y="2361602"/>
            <a:ext cx="9688300" cy="1829333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5059DBF-A980-85FB-9C2D-E13C0C5E8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77517" y="4288106"/>
            <a:ext cx="4742122" cy="1829333"/>
          </a:xfrm>
        </p:spPr>
      </p:pic>
    </p:spTree>
    <p:extLst>
      <p:ext uri="{BB962C8B-B14F-4D97-AF65-F5344CB8AC3E}">
        <p14:creationId xmlns:p14="http://schemas.microsoft.com/office/powerpoint/2010/main" val="1005369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57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C19737A-E010-4649-F645-675A5BC84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1CCC6F-CB6A-F8DB-ECF2-BD8E0CD4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40" y="542260"/>
            <a:ext cx="9675627" cy="55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15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00" y="114988"/>
            <a:ext cx="8997738" cy="1325563"/>
          </a:xfrm>
        </p:spPr>
        <p:txBody>
          <a:bodyPr>
            <a:normAutofit/>
          </a:bodyPr>
          <a:lstStyle/>
          <a:p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2003BF-CCA0-F1A8-2AD2-57CC43D6C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403" y="3340538"/>
            <a:ext cx="9639233" cy="268700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A96D5-4B80-7753-0C5E-23159140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03" y="565319"/>
            <a:ext cx="9639234" cy="26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20" y="184806"/>
            <a:ext cx="8997738" cy="1325563"/>
          </a:xfrm>
        </p:spPr>
        <p:txBody>
          <a:bodyPr/>
          <a:lstStyle/>
          <a:p>
            <a:r>
              <a:rPr lang="en-GB" sz="2800" dirty="0"/>
              <a:t>Monthly Average Manager Rating Trend</a:t>
            </a:r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0C8BCB-DDAC-A113-8E3D-A26F0266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28" y="1188720"/>
            <a:ext cx="9757974" cy="23930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1F8C55-4B5F-BC79-93DC-96CE59DA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20" y="3663586"/>
            <a:ext cx="9511382" cy="2523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C21593-1458-A5DB-055F-B1B4315AD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2250" y="4802265"/>
            <a:ext cx="2523951" cy="2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4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2182" y="3900132"/>
            <a:ext cx="2961444" cy="459014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Satisfied Level 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1" y="3431112"/>
            <a:ext cx="4894484" cy="277325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D6AA41-0C19-D45B-D4BB-72CCACB3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7" y="929069"/>
            <a:ext cx="4161497" cy="2153750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FB7BF1C-E907-5592-EE4D-D035B26BCDA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92782" y="929069"/>
            <a:ext cx="4378498" cy="1566296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B3A50C-F58D-FAAC-2C7A-F2144EE5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7" y="4456299"/>
            <a:ext cx="4183247" cy="2304238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D0E4B35-2EA1-3652-B02C-0043C682E331}"/>
              </a:ext>
            </a:extLst>
          </p:cNvPr>
          <p:cNvSpPr txBox="1">
            <a:spLocks/>
          </p:cNvSpPr>
          <p:nvPr/>
        </p:nvSpPr>
        <p:spPr>
          <a:xfrm>
            <a:off x="928801" y="262278"/>
            <a:ext cx="2961444" cy="4590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Education Level Table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27C281-DCB4-3263-046A-D3132A25E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492" y="3012970"/>
            <a:ext cx="7592201" cy="3747567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FDBA891-F300-7061-8C08-19C876350449}"/>
              </a:ext>
            </a:extLst>
          </p:cNvPr>
          <p:cNvSpPr txBox="1">
            <a:spLocks/>
          </p:cNvSpPr>
          <p:nvPr/>
        </p:nvSpPr>
        <p:spPr>
          <a:xfrm>
            <a:off x="4951517" y="253566"/>
            <a:ext cx="2961444" cy="459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Rating Level Table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8832ACF-A5B7-5B95-D992-D1C0EEDBEFB3}"/>
              </a:ext>
            </a:extLst>
          </p:cNvPr>
          <p:cNvSpPr txBox="1">
            <a:spLocks/>
          </p:cNvSpPr>
          <p:nvPr/>
        </p:nvSpPr>
        <p:spPr>
          <a:xfrm>
            <a:off x="4991696" y="2519465"/>
            <a:ext cx="2961444" cy="4590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Performance Level Table</a:t>
            </a:r>
          </a:p>
        </p:txBody>
      </p:sp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26BC-CA01-2736-0449-4EEBAC3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GB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endParaRPr lang="en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588A606-BC50-FC39-2D24-5591FE407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137" y="3990654"/>
            <a:ext cx="9617724" cy="222216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60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10561" y="645181"/>
            <a:ext cx="8997738" cy="539366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Plotting Count Plots For Categorical Columns</a:t>
            </a:r>
          </a:p>
          <a:p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E9BB5F-51C1-94D7-8B6D-9B6B2BDA7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37" y="1282884"/>
            <a:ext cx="9617725" cy="265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88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97131" y="561861"/>
            <a:ext cx="8997738" cy="539366"/>
          </a:xfrm>
        </p:spPr>
        <p:txBody>
          <a:bodyPr/>
          <a:lstStyle/>
          <a:p>
            <a:r>
              <a:rPr lang="en-GB" b="0" dirty="0" err="1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Ploting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GB" b="0" dirty="0">
                <a:solidFill>
                  <a:srgbClr val="384887"/>
                </a:solidFill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lots </a:t>
            </a:r>
            <a:r>
              <a:rPr lang="en-GB" b="0" dirty="0">
                <a:solidFill>
                  <a:srgbClr val="384887"/>
                </a:solidFill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lang="en-GB" b="0" dirty="0">
                <a:solidFill>
                  <a:srgbClr val="384887"/>
                </a:solidFill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ategorical </a:t>
            </a:r>
            <a:r>
              <a:rPr lang="en-GB" b="0" dirty="0">
                <a:solidFill>
                  <a:srgbClr val="384887"/>
                </a:solidFill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olumns</a:t>
            </a:r>
            <a:endParaRPr lang="en-GB" b="0" dirty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C93AB-CB87-7560-5607-DD523058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38" y="1190146"/>
            <a:ext cx="9617724" cy="2566605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FE96743-949D-1331-E135-3F0488347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7137" y="3845671"/>
            <a:ext cx="9617723" cy="2341868"/>
          </a:xfrm>
        </p:spPr>
      </p:pic>
    </p:spTree>
    <p:extLst>
      <p:ext uri="{BB962C8B-B14F-4D97-AF65-F5344CB8AC3E}">
        <p14:creationId xmlns:p14="http://schemas.microsoft.com/office/powerpoint/2010/main" val="1583316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97131" y="561861"/>
            <a:ext cx="8997738" cy="539366"/>
          </a:xfrm>
        </p:spPr>
        <p:txBody>
          <a:bodyPr>
            <a:normAutofit fontScale="92500"/>
          </a:bodyPr>
          <a:lstStyle/>
          <a:p>
            <a:r>
              <a:rPr lang="en-GB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Plotting Count Plots For Categorical Columns</a:t>
            </a:r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C93AB-CB87-7560-5607-DD523058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38" y="1190146"/>
            <a:ext cx="9617724" cy="2566605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FE96743-949D-1331-E135-3F0488347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7137" y="3845671"/>
            <a:ext cx="9617723" cy="2341868"/>
          </a:xfrm>
        </p:spPr>
      </p:pic>
    </p:spTree>
    <p:extLst>
      <p:ext uri="{BB962C8B-B14F-4D97-AF65-F5344CB8AC3E}">
        <p14:creationId xmlns:p14="http://schemas.microsoft.com/office/powerpoint/2010/main" val="1256132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97131" y="561861"/>
            <a:ext cx="8997738" cy="539366"/>
          </a:xfrm>
        </p:spPr>
        <p:txBody>
          <a:bodyPr/>
          <a:lstStyle/>
          <a:p>
            <a:r>
              <a:rPr lang="en-GB" b="0" dirty="0" err="1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Ploting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GB" b="0" dirty="0">
                <a:solidFill>
                  <a:srgbClr val="384887"/>
                </a:solidFill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lots </a:t>
            </a:r>
            <a:r>
              <a:rPr lang="en-GB" b="0" dirty="0">
                <a:solidFill>
                  <a:srgbClr val="384887"/>
                </a:solidFill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lang="en-GB" b="0" dirty="0">
                <a:solidFill>
                  <a:srgbClr val="384887"/>
                </a:solidFill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ategorical </a:t>
            </a:r>
            <a:r>
              <a:rPr lang="en-GB" b="0" dirty="0">
                <a:solidFill>
                  <a:srgbClr val="384887"/>
                </a:solidFill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olumns</a:t>
            </a:r>
            <a:endParaRPr lang="en-GB" b="0" dirty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CF17-14BE-A450-1E3D-2E1C0AAA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6CFAF9-AC98-E1A4-EF64-BEB2A67A0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58" y="1322024"/>
            <a:ext cx="9694842" cy="47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19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97131" y="561861"/>
            <a:ext cx="8997738" cy="539366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Plotting Count Plots For Numerical Columns</a:t>
            </a:r>
          </a:p>
          <a:p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E448B-FB84-8F54-BEEE-806FB176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37" y="1397999"/>
            <a:ext cx="9617723" cy="137825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FFC64-CA1A-9CE4-E0DA-3BF5366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6EEFE8-0634-59A1-97B1-8705EAF1E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37" y="2916761"/>
            <a:ext cx="9617723" cy="31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32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97131" y="561861"/>
            <a:ext cx="8997738" cy="539366"/>
          </a:xfrm>
        </p:spPr>
        <p:txBody>
          <a:bodyPr/>
          <a:lstStyle/>
          <a:p>
            <a:r>
              <a:rPr lang="en-GB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2C081-82D4-33FE-7582-7E361DD3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60" y="1101227"/>
            <a:ext cx="9696680" cy="224656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A62405C-9A5F-8249-3037-E9D77CF70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5358" y="3652444"/>
            <a:ext cx="5354198" cy="2230438"/>
          </a:xfrm>
        </p:spPr>
      </p:pic>
    </p:spTree>
    <p:extLst>
      <p:ext uri="{BB962C8B-B14F-4D97-AF65-F5344CB8AC3E}">
        <p14:creationId xmlns:p14="http://schemas.microsoft.com/office/powerpoint/2010/main" val="3201674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97131" y="561861"/>
            <a:ext cx="8997738" cy="539366"/>
          </a:xfrm>
        </p:spPr>
        <p:txBody>
          <a:bodyPr/>
          <a:lstStyle/>
          <a:p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 </a:t>
            </a:r>
            <a:endParaRPr lang="en-GB" b="0" dirty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endParaRPr lang="en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AA76EC-CFAE-CF71-B9F2-C5678A43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137" y="3048319"/>
            <a:ext cx="9617722" cy="30550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D21D1-6212-9ABE-F037-FBAFAD40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37" y="1004048"/>
            <a:ext cx="9617723" cy="19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564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97131" y="561861"/>
            <a:ext cx="8997738" cy="539366"/>
          </a:xfrm>
        </p:spPr>
        <p:txBody>
          <a:bodyPr/>
          <a:lstStyle/>
          <a:p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 </a:t>
            </a:r>
            <a:endParaRPr lang="en-GB" b="0" dirty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806FF-ADED-004E-A33E-138D8005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36" y="1339034"/>
            <a:ext cx="9617723" cy="1339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E4661-2887-CCD1-7D68-FD6D5672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043" y="2785966"/>
            <a:ext cx="5188945" cy="32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277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68</a:t>
            </a:fld>
            <a:endParaRPr lang="en-US" dirty="0"/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652A402D-678B-58AC-5C00-26AF93674851}"/>
              </a:ext>
            </a:extLst>
          </p:cNvPr>
          <p:cNvSpPr>
            <a:spLocks noGrp="1" noChangeAspect="1" noChangeArrowheads="1"/>
          </p:cNvSpPr>
          <p:nvPr>
            <p:ph type="subTitle" idx="13"/>
          </p:nvPr>
        </p:nvSpPr>
        <p:spPr bwMode="auto">
          <a:xfrm>
            <a:off x="1597131" y="541519"/>
            <a:ext cx="8997737" cy="69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endParaRPr lang="en-DE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33842-8559-D913-A84E-4DFF53F838BA}"/>
              </a:ext>
            </a:extLst>
          </p:cNvPr>
          <p:cNvSpPr txBox="1">
            <a:spLocks/>
          </p:cNvSpPr>
          <p:nvPr/>
        </p:nvSpPr>
        <p:spPr>
          <a:xfrm>
            <a:off x="2498650" y="562024"/>
            <a:ext cx="5526879" cy="48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Algerian" panose="04020705040A02060702" pitchFamily="82" charset="0"/>
              </a:rPr>
              <a:t>Forecasting</a:t>
            </a:r>
            <a:endParaRPr lang="en-DE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0C825-9571-E242-BFCF-5CA1654DB89B}"/>
              </a:ext>
            </a:extLst>
          </p:cNvPr>
          <p:cNvSpPr txBox="1"/>
          <p:nvPr/>
        </p:nvSpPr>
        <p:spPr>
          <a:xfrm>
            <a:off x="1320801" y="1484592"/>
            <a:ext cx="95910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1- </a:t>
            </a:r>
            <a:r>
              <a:rPr lang="en-GB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Predecting</a:t>
            </a:r>
            <a:r>
              <a:rPr lang="en-GB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The Number of Employees that may have attrition in the company  by the next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1052B-9DF9-A8EF-ABC2-5F14806A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3048000"/>
            <a:ext cx="9662160" cy="3055345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947D09C4-4D1D-EBB3-92C7-BE9E7791EF8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19084" y="2691413"/>
            <a:ext cx="8064347" cy="53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Import libraries and merge 2 tables in one new table </a:t>
            </a:r>
            <a:endParaRPr lang="en-DE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8140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69</a:t>
            </a:fld>
            <a:endParaRPr lang="en-US" dirty="0"/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652A402D-678B-58AC-5C00-26AF93674851}"/>
              </a:ext>
            </a:extLst>
          </p:cNvPr>
          <p:cNvSpPr>
            <a:spLocks noGrp="1" noChangeAspect="1" noChangeArrowheads="1"/>
          </p:cNvSpPr>
          <p:nvPr>
            <p:ph type="subTitle" idx="13"/>
          </p:nvPr>
        </p:nvSpPr>
        <p:spPr bwMode="auto">
          <a:xfrm>
            <a:off x="1410562" y="513026"/>
            <a:ext cx="8997737" cy="69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endParaRPr lang="en-DE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96565-9B0D-16F7-58AA-BBEBDD18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1" y="602694"/>
            <a:ext cx="10566400" cy="362386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588470-B0FB-02D9-AE54-D1CF9E2F7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3601" y="4316227"/>
            <a:ext cx="10566400" cy="181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4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Analyzing the Data: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02033A2-5654-BB0C-F826-70C16ABAC4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6B47D137-ECA5-69F1-85ED-1FCBEFED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9525"/>
            <a:ext cx="12192000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70</a:t>
            </a:fld>
            <a:endParaRPr lang="en-US" dirty="0"/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652A402D-678B-58AC-5C00-26AF93674851}"/>
              </a:ext>
            </a:extLst>
          </p:cNvPr>
          <p:cNvSpPr>
            <a:spLocks noGrp="1" noChangeAspect="1" noChangeArrowheads="1"/>
          </p:cNvSpPr>
          <p:nvPr>
            <p:ph type="subTitle" idx="13"/>
          </p:nvPr>
        </p:nvSpPr>
        <p:spPr bwMode="auto">
          <a:xfrm>
            <a:off x="1410562" y="513026"/>
            <a:ext cx="8997737" cy="69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2- Predict the </a:t>
            </a:r>
            <a:r>
              <a:rPr lang="en-GB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Avg</a:t>
            </a:r>
            <a:r>
              <a:rPr lang="en-GB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Salary  to Each Job role: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1AB2B-8E6F-E3D1-16E7-BCE7FC0C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9" y="914400"/>
            <a:ext cx="10752463" cy="252168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E4FA95-8FC2-AA90-B594-DCEB994F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029" y="3581400"/>
            <a:ext cx="10752462" cy="25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62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71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41668D1-D017-06DD-C11A-6B8F419ED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031" y="4328161"/>
            <a:ext cx="10586328" cy="1778000"/>
          </a:xfr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652A402D-678B-58AC-5C00-26AF93674851}"/>
              </a:ext>
            </a:extLst>
          </p:cNvPr>
          <p:cNvSpPr>
            <a:spLocks noGrp="1" noChangeAspect="1" noChangeArrowheads="1"/>
          </p:cNvSpPr>
          <p:nvPr>
            <p:ph type="subTitle" idx="13"/>
          </p:nvPr>
        </p:nvSpPr>
        <p:spPr bwMode="auto">
          <a:xfrm>
            <a:off x="1410562" y="513026"/>
            <a:ext cx="8997737" cy="69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endParaRPr lang="en-DE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50FAA-6C8A-9D4B-4032-385BF0D49087}"/>
              </a:ext>
            </a:extLst>
          </p:cNvPr>
          <p:cNvSpPr txBox="1"/>
          <p:nvPr/>
        </p:nvSpPr>
        <p:spPr>
          <a:xfrm>
            <a:off x="803031" y="686083"/>
            <a:ext cx="10789920" cy="31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GB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3- Which departments are likely to have the highest attrition rates next year?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1C423-DE6A-35AF-0145-48BF5E00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31" y="1205621"/>
            <a:ext cx="1058632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3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FFC64-CA1A-9CE4-E0DA-3BF5366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9F5AA0-63D1-6BE4-7C4E-18B3A1DF8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7" y="1297172"/>
            <a:ext cx="10993903" cy="4927580"/>
          </a:xfrm>
          <a:prstGeom prst="rect">
            <a:avLst/>
          </a:prstGeo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652A402D-678B-58AC-5C00-26AF93674851}"/>
              </a:ext>
            </a:extLst>
          </p:cNvPr>
          <p:cNvSpPr>
            <a:spLocks noGrp="1" noChangeAspect="1" noChangeArrowheads="1"/>
          </p:cNvSpPr>
          <p:nvPr>
            <p:ph type="subTitle" idx="13"/>
          </p:nvPr>
        </p:nvSpPr>
        <p:spPr bwMode="auto">
          <a:xfrm>
            <a:off x="1410562" y="513026"/>
            <a:ext cx="8997737" cy="69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sz="40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Data Visualization</a:t>
            </a:r>
            <a:endParaRPr lang="en-DE" sz="4000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300521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97131" y="561861"/>
            <a:ext cx="8997738" cy="539366"/>
          </a:xfrm>
        </p:spPr>
        <p:txBody>
          <a:bodyPr/>
          <a:lstStyle/>
          <a:p>
            <a:r>
              <a:rPr lang="en-GB" b="0" dirty="0" err="1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Ploting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GB" b="0" dirty="0">
                <a:solidFill>
                  <a:srgbClr val="384887"/>
                </a:solidFill>
                <a:latin typeface="Consolas" panose="020B0609020204030204" pitchFamily="49" charset="0"/>
              </a:rPr>
              <a:t>P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lots </a:t>
            </a:r>
            <a:r>
              <a:rPr lang="en-GB" b="0" dirty="0">
                <a:solidFill>
                  <a:srgbClr val="384887"/>
                </a:solidFill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GB" b="0" dirty="0">
                <a:solidFill>
                  <a:srgbClr val="384887"/>
                </a:solidFill>
                <a:latin typeface="Consolas" panose="020B0609020204030204" pitchFamily="49" charset="0"/>
              </a:rPr>
              <a:t> Numerical C</a:t>
            </a:r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olumns</a:t>
            </a:r>
            <a:endParaRPr lang="en-GB" b="0" dirty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endParaRPr lang="en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FFC64-CA1A-9CE4-E0DA-3BF5366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96F44-AFD4-8877-33B9-B0AC1578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1" y="637953"/>
            <a:ext cx="11185450" cy="55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88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FFC64-CA1A-9CE4-E0DA-3BF5366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75A02A-49A4-85F7-57D0-D6436019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9" y="659219"/>
            <a:ext cx="10942002" cy="55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521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7575A-A83E-4321-ED1E-CCDC0347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87" y="733647"/>
            <a:ext cx="10976263" cy="536944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FFC64-CA1A-9CE4-E0DA-3BF5366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79D64BF-CA9C-E495-8FE4-1956D6F9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190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97131" y="561861"/>
            <a:ext cx="8997738" cy="539366"/>
          </a:xfrm>
        </p:spPr>
        <p:txBody>
          <a:bodyPr/>
          <a:lstStyle/>
          <a:p>
            <a:r>
              <a:rPr lang="en-GB" b="0" dirty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 </a:t>
            </a:r>
            <a:endParaRPr lang="en-GB" b="0" dirty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endParaRPr lang="en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FFC64-CA1A-9CE4-E0DA-3BF5366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45CA6-BE0E-026E-07D2-6CD2B702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5" y="808074"/>
            <a:ext cx="10944366" cy="53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832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FFC64-CA1A-9CE4-E0DA-3BF5366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0D024-16CB-D10A-25CB-C7430CAB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40" y="808075"/>
            <a:ext cx="10755423" cy="528438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1067871-E6FB-E8B5-E0FA-136BB8FD5B6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67875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FFC64-CA1A-9CE4-E0DA-3BF5366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ADB65-4E2F-B7FB-5C73-F29C3570B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4" y="733647"/>
            <a:ext cx="10813311" cy="5369441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95360213-F132-84C1-E8D7-C99EA0A1948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94725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79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C2B23F-FC5F-F081-36EF-AC8C70B7530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97131" y="561861"/>
            <a:ext cx="8997738" cy="539366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FFC64-CA1A-9CE4-E0DA-3BF5366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35364-A9CC-F98D-B6DC-A2AAD47E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" y="733646"/>
            <a:ext cx="10760149" cy="53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5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  Data Cleaning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8" name="Picture 4" descr="Mastering Data Cleaning &amp; Data Preprocessing">
            <a:extLst>
              <a:ext uri="{FF2B5EF4-FFF2-40B4-BE49-F238E27FC236}">
                <a16:creationId xmlns:a16="http://schemas.microsoft.com/office/drawing/2014/main" id="{C84371D0-05FD-54AC-C13A-CCBB7DAC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9062"/>
            <a:ext cx="10749517" cy="5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088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3E34A-2256-5243-0565-4C463589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6" y="723015"/>
            <a:ext cx="10855842" cy="538007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FFC64-CA1A-9CE4-E0DA-3BF5366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8473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81</a:t>
            </a:fld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A1CDE45-C510-24E4-7229-249F7EC48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219" y="818707"/>
            <a:ext cx="10855841" cy="52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778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A1B89-618D-C5DD-AB6A-6564872B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FFC64-CA1A-9CE4-E0DA-3BF5366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A108A-F8BC-27B9-C3EC-0D4B40C6CDA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EF943-0CB7-5207-D7BE-61BD3798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4" y="808075"/>
            <a:ext cx="10621926" cy="5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86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C6200-2ABC-61F6-AFD9-2B3E42AE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83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DCC9D9-8D10-6C76-C1D0-97212CB4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42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E5139C-1D2F-F14D-545E-35A7AEF9667B}"/>
              </a:ext>
            </a:extLst>
          </p:cNvPr>
          <p:cNvSpPr txBox="1"/>
          <p:nvPr/>
        </p:nvSpPr>
        <p:spPr>
          <a:xfrm>
            <a:off x="1636776" y="5093208"/>
            <a:ext cx="1009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Listen to the Final Project Conclusion MP3 File </a:t>
            </a:r>
            <a:endParaRPr lang="en-DE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518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8DE1-6ED3-FADB-B5F2-AF9CBFE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21" y="184260"/>
            <a:ext cx="10282311" cy="1325563"/>
          </a:xfrm>
        </p:spPr>
        <p:txBody>
          <a:bodyPr>
            <a:normAutofit/>
          </a:bodyPr>
          <a:lstStyle/>
          <a:p>
            <a:r>
              <a:rPr lang="en-GB" sz="3200" dirty="0"/>
              <a:t>Importing Necessary Libraries For Data Cleaning  </a:t>
            </a:r>
            <a:endParaRPr lang="en-DE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3FDC-24D3-0C80-C33C-AE1F9E5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80E8F9C-EBC3-8475-0509-03C345EFDE8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76F707-69D1-EE57-12E6-727835F7F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D9ACA-BE0A-72BC-5CB6-E01891931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218983"/>
            <a:ext cx="9662160" cy="48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2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0</TotalTime>
  <Words>1102</Words>
  <Application>Microsoft Office PowerPoint</Application>
  <PresentationFormat>Widescreen</PresentationFormat>
  <Paragraphs>231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Times New Roman</vt:lpstr>
      <vt:lpstr>Algerian</vt:lpstr>
      <vt:lpstr>Aptos</vt:lpstr>
      <vt:lpstr>Georgia Pro Semibold</vt:lpstr>
      <vt:lpstr>Consolas</vt:lpstr>
      <vt:lpstr>Open Sans</vt:lpstr>
      <vt:lpstr>Amasis MT Pro Medium</vt:lpstr>
      <vt:lpstr>Speak Pro</vt:lpstr>
      <vt:lpstr>ADLaM Display</vt:lpstr>
      <vt:lpstr>Calibri</vt:lpstr>
      <vt:lpstr>Arial</vt:lpstr>
      <vt:lpstr>Gotham SSm A</vt:lpstr>
      <vt:lpstr>Avenir Next LT Pro</vt:lpstr>
      <vt:lpstr>Office Theme</vt:lpstr>
      <vt:lpstr>Human Resources                                    Dataset Analysis</vt:lpstr>
      <vt:lpstr>Under Supervision Of: </vt:lpstr>
      <vt:lpstr>What is HR analytics? </vt:lpstr>
      <vt:lpstr>HR Database:</vt:lpstr>
      <vt:lpstr>HR Dataset:</vt:lpstr>
      <vt:lpstr> </vt:lpstr>
      <vt:lpstr>  Analyzing the Data:</vt:lpstr>
      <vt:lpstr>  Data Cleaning</vt:lpstr>
      <vt:lpstr>Importing Necessary Libraries For Data Cleaning  </vt:lpstr>
      <vt:lpstr>Recalling Data From Its Previous Format (CSV) And Storing It  In A  Custom Data Frame For Each File</vt:lpstr>
      <vt:lpstr>Displaying Information About Employees Table </vt:lpstr>
      <vt:lpstr>Ensuring No Empty Data Or Nulls In Employees Table</vt:lpstr>
      <vt:lpstr>Solving All Problems In Employees Table</vt:lpstr>
      <vt:lpstr>Displaying Employees Table After Cleaning</vt:lpstr>
      <vt:lpstr>Looking For Any Outlayers In All Tables</vt:lpstr>
      <vt:lpstr>Looking For Any Outlayers In All Tables (Autoclean Library)   </vt:lpstr>
      <vt:lpstr>Ensuring No Empty Data Or Nulls In Performance Rating Table  </vt:lpstr>
      <vt:lpstr>Solving All Problems In Performance Rating Table</vt:lpstr>
      <vt:lpstr>Ensuring No Empty Data Or Nulls In SatisfiedLevel Table  And Changing The Columns Names</vt:lpstr>
      <vt:lpstr> Ensuring No Empty Data Or Nulls In EducationLevel    And RatingLevel Table  </vt:lpstr>
      <vt:lpstr> Show Sample From Dataframe </vt:lpstr>
      <vt:lpstr> Data Quality </vt:lpstr>
      <vt:lpstr> </vt:lpstr>
      <vt:lpstr>  Data Modeling</vt:lpstr>
      <vt:lpstr>  </vt:lpstr>
      <vt:lpstr>  </vt:lpstr>
      <vt:lpstr>Determining Data Analysis Questions                 And Answering Them</vt:lpstr>
      <vt:lpstr>PowerPoint Presentation</vt:lpstr>
      <vt:lpstr>Q1:</vt:lpstr>
      <vt:lpstr>Q2:</vt:lpstr>
      <vt:lpstr>PowerPoint Presentation</vt:lpstr>
      <vt:lpstr> </vt:lpstr>
      <vt:lpstr>PowerPoint Presentation</vt:lpstr>
      <vt:lpstr> 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What Affects Employees Salaries?</vt:lpstr>
      <vt:lpstr> </vt:lpstr>
      <vt:lpstr> </vt:lpstr>
      <vt:lpstr> </vt:lpstr>
      <vt:lpstr>What Is The Average Of Salaries Overtime?</vt:lpstr>
      <vt:lpstr> </vt:lpstr>
      <vt:lpstr>Which Departments Have More Business Travels</vt:lpstr>
      <vt:lpstr>What Are The Main Causes Of Employees Attrition</vt:lpstr>
      <vt:lpstr>PowerPoint Presentation</vt:lpstr>
      <vt:lpstr>PowerPoint Presentation</vt:lpstr>
      <vt:lpstr>What Is The Effect Of Marital Status On Attrition?</vt:lpstr>
      <vt:lpstr> </vt:lpstr>
      <vt:lpstr>Comment: </vt:lpstr>
      <vt:lpstr>What Is The Percentage Of Employees With Stock Options?</vt:lpstr>
      <vt:lpstr>What Is The Average Job Satisfaction By Department?  </vt:lpstr>
      <vt:lpstr>Which Ages Have More Job Satisfaction</vt:lpstr>
      <vt:lpstr>PowerPoint Presentation</vt:lpstr>
      <vt:lpstr>PowerPoint Presentation</vt:lpstr>
      <vt:lpstr>Monthly Average Manager Rating Trend</vt:lpstr>
      <vt:lpstr>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Rasha Gaafar Aly</dc:creator>
  <cp:lastModifiedBy>Rasha Gaafar Aly</cp:lastModifiedBy>
  <cp:revision>97</cp:revision>
  <dcterms:created xsi:type="dcterms:W3CDTF">2024-10-02T15:13:31Z</dcterms:created>
  <dcterms:modified xsi:type="dcterms:W3CDTF">2024-10-16T17:15:52Z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